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diagrams/data3.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diagrams/data4.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2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diagrams/layout4.xml" ContentType="application/vnd.openxmlformats-officedocument.drawingml.diagramLayout+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1.xml" ContentType="application/vnd.openxmlformats-officedocument.drawingml.diagramStyle+xml"/>
  <Override PartName="/ppt/diagrams/drawing3.xml" ContentType="application/vnd.ms-office.drawingml.diagramDrawing+xml"/>
  <Override PartName="/ppt/diagrams/colors3.xml" ContentType="application/vnd.openxmlformats-officedocument.drawingml.diagramColors+xml"/>
  <Override PartName="/ppt/diagrams/drawing4.xml" ContentType="application/vnd.ms-office.drawingml.diagramDrawing+xml"/>
  <Override PartName="/ppt/diagrams/colors4.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5"/>
  </p:notesMasterIdLst>
  <p:sldIdLst>
    <p:sldId id="285" r:id="rId3"/>
    <p:sldId id="261" r:id="rId4"/>
    <p:sldId id="283" r:id="rId5"/>
    <p:sldId id="269" r:id="rId6"/>
    <p:sldId id="286" r:id="rId7"/>
    <p:sldId id="287" r:id="rId8"/>
    <p:sldId id="288" r:id="rId9"/>
    <p:sldId id="264" r:id="rId10"/>
    <p:sldId id="290" r:id="rId11"/>
    <p:sldId id="291" r:id="rId12"/>
    <p:sldId id="292" r:id="rId13"/>
    <p:sldId id="295" r:id="rId14"/>
    <p:sldId id="640" r:id="rId15"/>
    <p:sldId id="294" r:id="rId16"/>
    <p:sldId id="293" r:id="rId17"/>
    <p:sldId id="296" r:id="rId18"/>
    <p:sldId id="309" r:id="rId19"/>
    <p:sldId id="297" r:id="rId20"/>
    <p:sldId id="298" r:id="rId21"/>
    <p:sldId id="299" r:id="rId22"/>
    <p:sldId id="300" r:id="rId23"/>
    <p:sldId id="301" r:id="rId24"/>
    <p:sldId id="314" r:id="rId25"/>
    <p:sldId id="302" r:id="rId26"/>
    <p:sldId id="303" r:id="rId27"/>
    <p:sldId id="304" r:id="rId28"/>
    <p:sldId id="318" r:id="rId29"/>
    <p:sldId id="322" r:id="rId30"/>
    <p:sldId id="305" r:id="rId31"/>
    <p:sldId id="503" r:id="rId32"/>
    <p:sldId id="306" r:id="rId33"/>
    <p:sldId id="315" r:id="rId34"/>
    <p:sldId id="317" r:id="rId35"/>
    <p:sldId id="333" r:id="rId36"/>
    <p:sldId id="391" r:id="rId37"/>
    <p:sldId id="552" r:id="rId38"/>
    <p:sldId id="554" r:id="rId39"/>
    <p:sldId id="312" r:id="rId40"/>
    <p:sldId id="641" r:id="rId41"/>
    <p:sldId id="642" r:id="rId42"/>
    <p:sldId id="307" r:id="rId43"/>
    <p:sldId id="281"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6133A1-E1F8-4E61-B5E0-702D75A0E5DC}">
          <p14:sldIdLst>
            <p14:sldId id="285"/>
            <p14:sldId id="261"/>
            <p14:sldId id="283"/>
            <p14:sldId id="269"/>
            <p14:sldId id="286"/>
            <p14:sldId id="287"/>
            <p14:sldId id="288"/>
            <p14:sldId id="264"/>
            <p14:sldId id="290"/>
            <p14:sldId id="291"/>
            <p14:sldId id="292"/>
            <p14:sldId id="295"/>
            <p14:sldId id="640"/>
            <p14:sldId id="294"/>
            <p14:sldId id="293"/>
            <p14:sldId id="296"/>
            <p14:sldId id="309"/>
            <p14:sldId id="297"/>
            <p14:sldId id="298"/>
            <p14:sldId id="299"/>
            <p14:sldId id="300"/>
            <p14:sldId id="301"/>
            <p14:sldId id="314"/>
            <p14:sldId id="302"/>
            <p14:sldId id="303"/>
            <p14:sldId id="304"/>
            <p14:sldId id="318"/>
            <p14:sldId id="322"/>
            <p14:sldId id="305"/>
            <p14:sldId id="503"/>
            <p14:sldId id="306"/>
            <p14:sldId id="315"/>
            <p14:sldId id="317"/>
            <p14:sldId id="333"/>
            <p14:sldId id="391"/>
            <p14:sldId id="552"/>
            <p14:sldId id="554"/>
            <p14:sldId id="312"/>
            <p14:sldId id="641"/>
            <p14:sldId id="642"/>
            <p14:sldId id="307"/>
            <p14:sldId id="28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cock, Kevin" initials="HK" lastIdx="12" clrIdx="0">
    <p:extLst>
      <p:ext uri="{19B8F6BF-5375-455C-9EA6-DF929625EA0E}">
        <p15:presenceInfo xmlns:p15="http://schemas.microsoft.com/office/powerpoint/2012/main" userId="Hancock, Kevin" providerId="None"/>
      </p:ext>
    </p:extLst>
  </p:cmAuthor>
  <p:cmAuthor id="2" name="Wachter, Derek" initials="WD" lastIdx="3" clrIdx="1">
    <p:extLst>
      <p:ext uri="{19B8F6BF-5375-455C-9EA6-DF929625EA0E}">
        <p15:presenceInfo xmlns:p15="http://schemas.microsoft.com/office/powerpoint/2012/main" userId="Wachter, Derek" providerId="None"/>
      </p:ext>
    </p:extLst>
  </p:cmAuthor>
  <p:cmAuthor id="3" name="Wierman, Kristen" initials="WK" lastIdx="1" clrIdx="2">
    <p:extLst>
      <p:ext uri="{19B8F6BF-5375-455C-9EA6-DF929625EA0E}">
        <p15:presenceInfo xmlns:p15="http://schemas.microsoft.com/office/powerpoint/2012/main" userId="Wierman, Kris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A5D6"/>
    <a:srgbClr val="F4B183"/>
    <a:srgbClr val="ED7D31"/>
    <a:srgbClr val="B4C7E7"/>
    <a:srgbClr val="5B9BD5"/>
    <a:srgbClr val="569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206" autoAdjust="0"/>
  </p:normalViewPr>
  <p:slideViewPr>
    <p:cSldViewPr snapToGrid="0">
      <p:cViewPr varScale="1">
        <p:scale>
          <a:sx n="69" d="100"/>
          <a:sy n="69" d="100"/>
        </p:scale>
        <p:origin x="90" y="258"/>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3226"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3" Type="http://schemas.openxmlformats.org/officeDocument/2006/relationships/customXml" Target="../customXml/item3.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customXml" Target="../customXml/item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C05124-C49D-4B6A-9D5B-23D8B5A6F5D8}"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F91E5566-50F9-410C-823F-CD12B74830CF}">
      <dgm:prSet phldrT="[Text]" custT="1"/>
      <dgm:spPr/>
      <dgm:t>
        <a:bodyPr/>
        <a:lstStyle/>
        <a:p>
          <a:r>
            <a:rPr lang="en-US" sz="2000" b="1" dirty="0">
              <a:latin typeface="Arial Black" panose="020B0A04020102020204" pitchFamily="34" charset="0"/>
            </a:rPr>
            <a:t>FEE-FOR-SERVICE</a:t>
          </a:r>
        </a:p>
      </dgm:t>
    </dgm:pt>
    <dgm:pt modelId="{D3A372E5-1ADC-4A73-8CFE-1708AB5073A1}" type="parTrans" cxnId="{070C2A67-158F-465E-A5E9-F37DEFA0404D}">
      <dgm:prSet/>
      <dgm:spPr/>
      <dgm:t>
        <a:bodyPr/>
        <a:lstStyle/>
        <a:p>
          <a:endParaRPr lang="en-US"/>
        </a:p>
      </dgm:t>
    </dgm:pt>
    <dgm:pt modelId="{B90200F1-67B2-4FCB-9326-CF2F86FEF2A4}" type="sibTrans" cxnId="{070C2A67-158F-465E-A5E9-F37DEFA0404D}">
      <dgm:prSet/>
      <dgm:spPr/>
      <dgm:t>
        <a:bodyPr/>
        <a:lstStyle/>
        <a:p>
          <a:endParaRPr lang="en-US"/>
        </a:p>
      </dgm:t>
    </dgm:pt>
    <dgm:pt modelId="{D5D28629-D09A-4213-B4D5-E0C0A203F9FE}">
      <dgm:prSet phldrT="[Text]"/>
      <dgm:spPr/>
      <dgm:t>
        <a:bodyPr/>
        <a:lstStyle/>
        <a:p>
          <a:r>
            <a:rPr lang="en-US" dirty="0">
              <a:latin typeface="+mj-lt"/>
            </a:rPr>
            <a:t>Service coordination is a billable service under the HCBS waivers.</a:t>
          </a:r>
        </a:p>
      </dgm:t>
    </dgm:pt>
    <dgm:pt modelId="{5FFBE038-EA4C-493B-8F66-87EAC2EAE843}" type="parTrans" cxnId="{B876AC02-E376-4F30-95C9-718AAB7B7177}">
      <dgm:prSet/>
      <dgm:spPr/>
      <dgm:t>
        <a:bodyPr/>
        <a:lstStyle/>
        <a:p>
          <a:endParaRPr lang="en-US"/>
        </a:p>
      </dgm:t>
    </dgm:pt>
    <dgm:pt modelId="{3C2A0171-BBD6-4715-B0B1-6563596C4BF4}" type="sibTrans" cxnId="{B876AC02-E376-4F30-95C9-718AAB7B7177}">
      <dgm:prSet/>
      <dgm:spPr/>
      <dgm:t>
        <a:bodyPr/>
        <a:lstStyle/>
        <a:p>
          <a:endParaRPr lang="en-US"/>
        </a:p>
      </dgm:t>
    </dgm:pt>
    <dgm:pt modelId="{C8A32DD5-3696-42CF-B117-9254D8B9B6C0}">
      <dgm:prSet phldrT="[Text]" custT="1"/>
      <dgm:spPr/>
      <dgm:t>
        <a:bodyPr/>
        <a:lstStyle/>
        <a:p>
          <a:r>
            <a:rPr lang="en-US" sz="2000" b="1" dirty="0">
              <a:latin typeface="Arial Black" panose="020B0A04020102020204" pitchFamily="34" charset="0"/>
            </a:rPr>
            <a:t>CHC</a:t>
          </a:r>
        </a:p>
      </dgm:t>
    </dgm:pt>
    <dgm:pt modelId="{84096302-8AFD-41EA-BC47-12EBACC326F2}" type="parTrans" cxnId="{CFE46628-8587-4763-B83F-284D15A1CF89}">
      <dgm:prSet/>
      <dgm:spPr/>
      <dgm:t>
        <a:bodyPr/>
        <a:lstStyle/>
        <a:p>
          <a:endParaRPr lang="en-US"/>
        </a:p>
      </dgm:t>
    </dgm:pt>
    <dgm:pt modelId="{4DFFD2C0-0DFB-4E09-BBE9-D4518552D290}" type="sibTrans" cxnId="{CFE46628-8587-4763-B83F-284D15A1CF89}">
      <dgm:prSet/>
      <dgm:spPr/>
      <dgm:t>
        <a:bodyPr/>
        <a:lstStyle/>
        <a:p>
          <a:endParaRPr lang="en-US"/>
        </a:p>
      </dgm:t>
    </dgm:pt>
    <dgm:pt modelId="{FD2B4359-05AC-4A21-AAC5-FAF97BFD85A2}">
      <dgm:prSet phldrT="[Text]"/>
      <dgm:spPr/>
      <dgm:t>
        <a:bodyPr/>
        <a:lstStyle/>
        <a:p>
          <a:r>
            <a:rPr lang="en-US" b="0" dirty="0">
              <a:latin typeface="+mj-lt"/>
            </a:rPr>
            <a:t>The CHC managed care organization </a:t>
          </a:r>
          <a:br>
            <a:rPr lang="en-US" b="0" dirty="0">
              <a:latin typeface="+mj-lt"/>
            </a:rPr>
          </a:br>
          <a:r>
            <a:rPr lang="en-US" b="0" dirty="0">
              <a:latin typeface="+mj-lt"/>
            </a:rPr>
            <a:t>(CHC-MCO) will provide service coordination </a:t>
          </a:r>
          <a:br>
            <a:rPr lang="en-US" b="0" dirty="0">
              <a:latin typeface="+mj-lt"/>
            </a:rPr>
          </a:br>
          <a:r>
            <a:rPr lang="en-US" b="0" dirty="0">
              <a:latin typeface="+mj-lt"/>
            </a:rPr>
            <a:t>as an administrative function of the CHC-MCO.</a:t>
          </a:r>
        </a:p>
      </dgm:t>
    </dgm:pt>
    <dgm:pt modelId="{7525DA56-B0E1-4815-AAF3-6EDD5797DB12}" type="parTrans" cxnId="{F1501D44-0E71-44B6-99FD-7CE0E72A5635}">
      <dgm:prSet/>
      <dgm:spPr/>
      <dgm:t>
        <a:bodyPr/>
        <a:lstStyle/>
        <a:p>
          <a:endParaRPr lang="en-US"/>
        </a:p>
      </dgm:t>
    </dgm:pt>
    <dgm:pt modelId="{EAA44C4E-0B9F-4B6E-97B9-D1AFF694380E}" type="sibTrans" cxnId="{F1501D44-0E71-44B6-99FD-7CE0E72A5635}">
      <dgm:prSet/>
      <dgm:spPr/>
      <dgm:t>
        <a:bodyPr/>
        <a:lstStyle/>
        <a:p>
          <a:endParaRPr lang="en-US"/>
        </a:p>
      </dgm:t>
    </dgm:pt>
    <dgm:pt modelId="{C0FEDCB5-9469-4122-9B4F-82472D10E509}">
      <dgm:prSet/>
      <dgm:spPr/>
      <dgm:t>
        <a:bodyPr/>
        <a:lstStyle/>
        <a:p>
          <a:r>
            <a:rPr lang="en-US" dirty="0">
              <a:latin typeface="+mj-lt"/>
            </a:rPr>
            <a:t>Service coordination identifies, coordinates, and assists participants in gaining access to needed waiver services and State Plan services, as well as non-Medicaid funded medical, social, housing, educational and other services and supports. </a:t>
          </a:r>
        </a:p>
      </dgm:t>
    </dgm:pt>
    <dgm:pt modelId="{E560A6DB-0A23-4A96-B535-1572B7D059FA}" type="parTrans" cxnId="{3179B911-B49C-4F95-83AB-298125445733}">
      <dgm:prSet/>
      <dgm:spPr/>
      <dgm:t>
        <a:bodyPr/>
        <a:lstStyle/>
        <a:p>
          <a:endParaRPr lang="en-US"/>
        </a:p>
      </dgm:t>
    </dgm:pt>
    <dgm:pt modelId="{93BBF02F-660A-410A-9074-54E9BE40821E}" type="sibTrans" cxnId="{3179B911-B49C-4F95-83AB-298125445733}">
      <dgm:prSet/>
      <dgm:spPr/>
      <dgm:t>
        <a:bodyPr/>
        <a:lstStyle/>
        <a:p>
          <a:endParaRPr lang="en-US"/>
        </a:p>
      </dgm:t>
    </dgm:pt>
    <dgm:pt modelId="{7209B33B-E455-445F-85FB-5C705572FC4B}">
      <dgm:prSet/>
      <dgm:spPr/>
      <dgm:t>
        <a:bodyPr/>
        <a:lstStyle/>
        <a:p>
          <a:endParaRPr lang="en-US" dirty="0">
            <a:latin typeface="+mj-lt"/>
          </a:endParaRPr>
        </a:p>
      </dgm:t>
    </dgm:pt>
    <dgm:pt modelId="{92042C52-FC49-4DC7-8FEC-EE43A6B01952}" type="parTrans" cxnId="{2EFD82FB-AEBE-49C9-A72D-06A5A6060A0C}">
      <dgm:prSet/>
      <dgm:spPr/>
      <dgm:t>
        <a:bodyPr/>
        <a:lstStyle/>
        <a:p>
          <a:endParaRPr lang="en-US"/>
        </a:p>
      </dgm:t>
    </dgm:pt>
    <dgm:pt modelId="{44A55069-8D3A-4594-A669-BC9D9B360BD2}" type="sibTrans" cxnId="{2EFD82FB-AEBE-49C9-A72D-06A5A6060A0C}">
      <dgm:prSet/>
      <dgm:spPr/>
      <dgm:t>
        <a:bodyPr/>
        <a:lstStyle/>
        <a:p>
          <a:endParaRPr lang="en-US"/>
        </a:p>
      </dgm:t>
    </dgm:pt>
    <dgm:pt modelId="{E257078F-4656-4D01-9D87-C75D26B5C242}">
      <dgm:prSet/>
      <dgm:spPr/>
      <dgm:t>
        <a:bodyPr/>
        <a:lstStyle/>
        <a:p>
          <a:r>
            <a:rPr lang="en-US" b="0" dirty="0">
              <a:latin typeface="+mj-lt"/>
            </a:rPr>
            <a:t>Service coordinators lead the person-centered service planning process and oversee the implementation of person-centered service plans (PCSPs).</a:t>
          </a:r>
        </a:p>
      </dgm:t>
    </dgm:pt>
    <dgm:pt modelId="{29EF41CC-1FC6-4788-A44A-F81794A07503}" type="parTrans" cxnId="{967FCB27-B8AF-4395-9EAF-8F0596E3D2E1}">
      <dgm:prSet/>
      <dgm:spPr/>
      <dgm:t>
        <a:bodyPr/>
        <a:lstStyle/>
        <a:p>
          <a:endParaRPr lang="en-US"/>
        </a:p>
      </dgm:t>
    </dgm:pt>
    <dgm:pt modelId="{015F833D-425C-4A61-9066-5103D60C9132}" type="sibTrans" cxnId="{967FCB27-B8AF-4395-9EAF-8F0596E3D2E1}">
      <dgm:prSet/>
      <dgm:spPr/>
      <dgm:t>
        <a:bodyPr/>
        <a:lstStyle/>
        <a:p>
          <a:endParaRPr lang="en-US"/>
        </a:p>
      </dgm:t>
    </dgm:pt>
    <dgm:pt modelId="{5FFE52E2-6D55-4780-89A9-F2817773C670}">
      <dgm:prSet/>
      <dgm:spPr/>
      <dgm:t>
        <a:bodyPr/>
        <a:lstStyle/>
        <a:p>
          <a:r>
            <a:rPr lang="en-US" b="0" dirty="0">
              <a:latin typeface="+mj-lt"/>
            </a:rPr>
            <a:t>The service coordination function must be provided by an appropriately qualified service coordinator employed by, or under contract with, the CHC-MCO.</a:t>
          </a:r>
        </a:p>
      </dgm:t>
    </dgm:pt>
    <dgm:pt modelId="{CD036BBA-EAB9-4309-93A4-D6FB9548E440}" type="parTrans" cxnId="{F6B026CB-7D31-44B0-8A22-8859A932EA17}">
      <dgm:prSet/>
      <dgm:spPr/>
      <dgm:t>
        <a:bodyPr/>
        <a:lstStyle/>
        <a:p>
          <a:endParaRPr lang="en-US"/>
        </a:p>
      </dgm:t>
    </dgm:pt>
    <dgm:pt modelId="{4CC14F90-6008-42B4-A43E-AD6F6302B4BE}" type="sibTrans" cxnId="{F6B026CB-7D31-44B0-8A22-8859A932EA17}">
      <dgm:prSet/>
      <dgm:spPr/>
      <dgm:t>
        <a:bodyPr/>
        <a:lstStyle/>
        <a:p>
          <a:endParaRPr lang="en-US"/>
        </a:p>
      </dgm:t>
    </dgm:pt>
    <dgm:pt modelId="{36914EF7-4E43-4F23-AFC3-0B6571A4B618}">
      <dgm:prSet/>
      <dgm:spPr/>
      <dgm:t>
        <a:bodyPr/>
        <a:lstStyle/>
        <a:p>
          <a:endParaRPr lang="en-US" b="0" dirty="0">
            <a:solidFill>
              <a:schemeClr val="tx1"/>
            </a:solidFill>
            <a:latin typeface="+mj-lt"/>
          </a:endParaRPr>
        </a:p>
      </dgm:t>
    </dgm:pt>
    <dgm:pt modelId="{5F5BC6A0-643E-479C-9D3F-6027EE62BC0B}" type="parTrans" cxnId="{909C910D-6E75-4936-B698-EF8AD74D8075}">
      <dgm:prSet/>
      <dgm:spPr/>
      <dgm:t>
        <a:bodyPr/>
        <a:lstStyle/>
        <a:p>
          <a:endParaRPr lang="en-US"/>
        </a:p>
      </dgm:t>
    </dgm:pt>
    <dgm:pt modelId="{18BCF3A8-62E3-4408-B522-3BB2F63E1A76}" type="sibTrans" cxnId="{909C910D-6E75-4936-B698-EF8AD74D8075}">
      <dgm:prSet/>
      <dgm:spPr/>
      <dgm:t>
        <a:bodyPr/>
        <a:lstStyle/>
        <a:p>
          <a:endParaRPr lang="en-US"/>
        </a:p>
      </dgm:t>
    </dgm:pt>
    <dgm:pt modelId="{3460FC2B-5088-4A84-BA58-60E2842F436F}" type="pres">
      <dgm:prSet presAssocID="{60C05124-C49D-4B6A-9D5B-23D8B5A6F5D8}" presName="Name0" presStyleCnt="0">
        <dgm:presLayoutVars>
          <dgm:dir/>
          <dgm:animLvl val="lvl"/>
          <dgm:resizeHandles val="exact"/>
        </dgm:presLayoutVars>
      </dgm:prSet>
      <dgm:spPr/>
    </dgm:pt>
    <dgm:pt modelId="{8067FF9A-15AD-44C4-B8FE-7AEFA3C73238}" type="pres">
      <dgm:prSet presAssocID="{F91E5566-50F9-410C-823F-CD12B74830CF}" presName="composite" presStyleCnt="0"/>
      <dgm:spPr/>
    </dgm:pt>
    <dgm:pt modelId="{59BAF12A-E1EF-4999-913A-F405EFF04E94}" type="pres">
      <dgm:prSet presAssocID="{F91E5566-50F9-410C-823F-CD12B74830CF}" presName="parTx" presStyleLbl="alignNode1" presStyleIdx="0" presStyleCnt="2">
        <dgm:presLayoutVars>
          <dgm:chMax val="0"/>
          <dgm:chPref val="0"/>
          <dgm:bulletEnabled val="1"/>
        </dgm:presLayoutVars>
      </dgm:prSet>
      <dgm:spPr/>
    </dgm:pt>
    <dgm:pt modelId="{6DBD38F3-AE7E-4365-B738-49F9094C3C1C}" type="pres">
      <dgm:prSet presAssocID="{F91E5566-50F9-410C-823F-CD12B74830CF}" presName="desTx" presStyleLbl="alignAccFollowNode1" presStyleIdx="0" presStyleCnt="2">
        <dgm:presLayoutVars>
          <dgm:bulletEnabled val="1"/>
        </dgm:presLayoutVars>
      </dgm:prSet>
      <dgm:spPr/>
    </dgm:pt>
    <dgm:pt modelId="{2BF9669D-E03B-4260-A0D9-4C2BDFF3A6E7}" type="pres">
      <dgm:prSet presAssocID="{B90200F1-67B2-4FCB-9326-CF2F86FEF2A4}" presName="space" presStyleCnt="0"/>
      <dgm:spPr/>
    </dgm:pt>
    <dgm:pt modelId="{D600A8A8-7347-4E59-9EA5-CA208D854180}" type="pres">
      <dgm:prSet presAssocID="{C8A32DD5-3696-42CF-B117-9254D8B9B6C0}" presName="composite" presStyleCnt="0"/>
      <dgm:spPr/>
    </dgm:pt>
    <dgm:pt modelId="{E875D161-24A3-4E8B-A813-DFBEC5D3069D}" type="pres">
      <dgm:prSet presAssocID="{C8A32DD5-3696-42CF-B117-9254D8B9B6C0}" presName="parTx" presStyleLbl="alignNode1" presStyleIdx="1" presStyleCnt="2" custLinFactNeighborX="0" custLinFactNeighborY="2147">
        <dgm:presLayoutVars>
          <dgm:chMax val="0"/>
          <dgm:chPref val="0"/>
          <dgm:bulletEnabled val="1"/>
        </dgm:presLayoutVars>
      </dgm:prSet>
      <dgm:spPr/>
    </dgm:pt>
    <dgm:pt modelId="{CE5B87E5-2995-48E3-96F0-CD110BD84210}" type="pres">
      <dgm:prSet presAssocID="{C8A32DD5-3696-42CF-B117-9254D8B9B6C0}" presName="desTx" presStyleLbl="alignAccFollowNode1" presStyleIdx="1" presStyleCnt="2">
        <dgm:presLayoutVars>
          <dgm:bulletEnabled val="1"/>
        </dgm:presLayoutVars>
      </dgm:prSet>
      <dgm:spPr/>
    </dgm:pt>
  </dgm:ptLst>
  <dgm:cxnLst>
    <dgm:cxn modelId="{B876AC02-E376-4F30-95C9-718AAB7B7177}" srcId="{F91E5566-50F9-410C-823F-CD12B74830CF}" destId="{D5D28629-D09A-4213-B4D5-E0C0A203F9FE}" srcOrd="0" destOrd="0" parTransId="{5FFBE038-EA4C-493B-8F66-87EAC2EAE843}" sibTransId="{3C2A0171-BBD6-4715-B0B1-6563596C4BF4}"/>
    <dgm:cxn modelId="{909C910D-6E75-4936-B698-EF8AD74D8075}" srcId="{C8A32DD5-3696-42CF-B117-9254D8B9B6C0}" destId="{36914EF7-4E43-4F23-AFC3-0B6571A4B618}" srcOrd="3" destOrd="0" parTransId="{5F5BC6A0-643E-479C-9D3F-6027EE62BC0B}" sibTransId="{18BCF3A8-62E3-4408-B522-3BB2F63E1A76}"/>
    <dgm:cxn modelId="{3179B911-B49C-4F95-83AB-298125445733}" srcId="{F91E5566-50F9-410C-823F-CD12B74830CF}" destId="{C0FEDCB5-9469-4122-9B4F-82472D10E509}" srcOrd="1" destOrd="0" parTransId="{E560A6DB-0A23-4A96-B535-1572B7D059FA}" sibTransId="{93BBF02F-660A-410A-9074-54E9BE40821E}"/>
    <dgm:cxn modelId="{F01A3D18-02F0-4C2E-A888-6D2A34FCDF1D}" type="presOf" srcId="{5FFE52E2-6D55-4780-89A9-F2817773C670}" destId="{CE5B87E5-2995-48E3-96F0-CD110BD84210}" srcOrd="0" destOrd="2" presId="urn:microsoft.com/office/officeart/2005/8/layout/hList1"/>
    <dgm:cxn modelId="{967FCB27-B8AF-4395-9EAF-8F0596E3D2E1}" srcId="{C8A32DD5-3696-42CF-B117-9254D8B9B6C0}" destId="{E257078F-4656-4D01-9D87-C75D26B5C242}" srcOrd="1" destOrd="0" parTransId="{29EF41CC-1FC6-4788-A44A-F81794A07503}" sibTransId="{015F833D-425C-4A61-9066-5103D60C9132}"/>
    <dgm:cxn modelId="{CFE46628-8587-4763-B83F-284D15A1CF89}" srcId="{60C05124-C49D-4B6A-9D5B-23D8B5A6F5D8}" destId="{C8A32DD5-3696-42CF-B117-9254D8B9B6C0}" srcOrd="1" destOrd="0" parTransId="{84096302-8AFD-41EA-BC47-12EBACC326F2}" sibTransId="{4DFFD2C0-0DFB-4E09-BBE9-D4518552D290}"/>
    <dgm:cxn modelId="{8FE6EC29-2FDF-4C0E-A3F0-E56F9B35C178}" type="presOf" srcId="{C0FEDCB5-9469-4122-9B4F-82472D10E509}" destId="{6DBD38F3-AE7E-4365-B738-49F9094C3C1C}" srcOrd="0" destOrd="1" presId="urn:microsoft.com/office/officeart/2005/8/layout/hList1"/>
    <dgm:cxn modelId="{76D87B32-2D64-444D-8F94-7033345F34C9}" type="presOf" srcId="{FD2B4359-05AC-4A21-AAC5-FAF97BFD85A2}" destId="{CE5B87E5-2995-48E3-96F0-CD110BD84210}" srcOrd="0" destOrd="0" presId="urn:microsoft.com/office/officeart/2005/8/layout/hList1"/>
    <dgm:cxn modelId="{9EE0FB3D-8D0D-4C16-93C6-8E892DBFBCE2}" type="presOf" srcId="{60C05124-C49D-4B6A-9D5B-23D8B5A6F5D8}" destId="{3460FC2B-5088-4A84-BA58-60E2842F436F}" srcOrd="0" destOrd="0" presId="urn:microsoft.com/office/officeart/2005/8/layout/hList1"/>
    <dgm:cxn modelId="{F1501D44-0E71-44B6-99FD-7CE0E72A5635}" srcId="{C8A32DD5-3696-42CF-B117-9254D8B9B6C0}" destId="{FD2B4359-05AC-4A21-AAC5-FAF97BFD85A2}" srcOrd="0" destOrd="0" parTransId="{7525DA56-B0E1-4815-AAF3-6EDD5797DB12}" sibTransId="{EAA44C4E-0B9F-4B6E-97B9-D1AFF694380E}"/>
    <dgm:cxn modelId="{070C2A67-158F-465E-A5E9-F37DEFA0404D}" srcId="{60C05124-C49D-4B6A-9D5B-23D8B5A6F5D8}" destId="{F91E5566-50F9-410C-823F-CD12B74830CF}" srcOrd="0" destOrd="0" parTransId="{D3A372E5-1ADC-4A73-8CFE-1708AB5073A1}" sibTransId="{B90200F1-67B2-4FCB-9326-CF2F86FEF2A4}"/>
    <dgm:cxn modelId="{B6C50950-685A-490F-A24C-0AB3833FED8F}" type="presOf" srcId="{D5D28629-D09A-4213-B4D5-E0C0A203F9FE}" destId="{6DBD38F3-AE7E-4365-B738-49F9094C3C1C}" srcOrd="0" destOrd="0" presId="urn:microsoft.com/office/officeart/2005/8/layout/hList1"/>
    <dgm:cxn modelId="{5714D990-F557-4473-B404-491256DD0DA8}" type="presOf" srcId="{7209B33B-E455-445F-85FB-5C705572FC4B}" destId="{6DBD38F3-AE7E-4365-B738-49F9094C3C1C}" srcOrd="0" destOrd="2" presId="urn:microsoft.com/office/officeart/2005/8/layout/hList1"/>
    <dgm:cxn modelId="{BDC710B7-01C6-4FA6-8BF5-806E3FFC9FB5}" type="presOf" srcId="{E257078F-4656-4D01-9D87-C75D26B5C242}" destId="{CE5B87E5-2995-48E3-96F0-CD110BD84210}" srcOrd="0" destOrd="1" presId="urn:microsoft.com/office/officeart/2005/8/layout/hList1"/>
    <dgm:cxn modelId="{E504FEC1-4EB0-45F5-AD0F-BB7DE3C6FE57}" type="presOf" srcId="{C8A32DD5-3696-42CF-B117-9254D8B9B6C0}" destId="{E875D161-24A3-4E8B-A813-DFBEC5D3069D}" srcOrd="0" destOrd="0" presId="urn:microsoft.com/office/officeart/2005/8/layout/hList1"/>
    <dgm:cxn modelId="{F6B026CB-7D31-44B0-8A22-8859A932EA17}" srcId="{C8A32DD5-3696-42CF-B117-9254D8B9B6C0}" destId="{5FFE52E2-6D55-4780-89A9-F2817773C670}" srcOrd="2" destOrd="0" parTransId="{CD036BBA-EAB9-4309-93A4-D6FB9548E440}" sibTransId="{4CC14F90-6008-42B4-A43E-AD6F6302B4BE}"/>
    <dgm:cxn modelId="{AFC415EF-66E9-4D4A-975C-5EC4876EE8D2}" type="presOf" srcId="{F91E5566-50F9-410C-823F-CD12B74830CF}" destId="{59BAF12A-E1EF-4999-913A-F405EFF04E94}" srcOrd="0" destOrd="0" presId="urn:microsoft.com/office/officeart/2005/8/layout/hList1"/>
    <dgm:cxn modelId="{61F23FFB-7888-42E6-B89C-48B89458F1E2}" type="presOf" srcId="{36914EF7-4E43-4F23-AFC3-0B6571A4B618}" destId="{CE5B87E5-2995-48E3-96F0-CD110BD84210}" srcOrd="0" destOrd="3" presId="urn:microsoft.com/office/officeart/2005/8/layout/hList1"/>
    <dgm:cxn modelId="{2EFD82FB-AEBE-49C9-A72D-06A5A6060A0C}" srcId="{F91E5566-50F9-410C-823F-CD12B74830CF}" destId="{7209B33B-E455-445F-85FB-5C705572FC4B}" srcOrd="2" destOrd="0" parTransId="{92042C52-FC49-4DC7-8FEC-EE43A6B01952}" sibTransId="{44A55069-8D3A-4594-A669-BC9D9B360BD2}"/>
    <dgm:cxn modelId="{0A36A617-1AF2-4986-A9F8-F8778E2C0782}" type="presParOf" srcId="{3460FC2B-5088-4A84-BA58-60E2842F436F}" destId="{8067FF9A-15AD-44C4-B8FE-7AEFA3C73238}" srcOrd="0" destOrd="0" presId="urn:microsoft.com/office/officeart/2005/8/layout/hList1"/>
    <dgm:cxn modelId="{99C3240E-B08E-414A-A12D-17B0A9AF35D8}" type="presParOf" srcId="{8067FF9A-15AD-44C4-B8FE-7AEFA3C73238}" destId="{59BAF12A-E1EF-4999-913A-F405EFF04E94}" srcOrd="0" destOrd="0" presId="urn:microsoft.com/office/officeart/2005/8/layout/hList1"/>
    <dgm:cxn modelId="{59500741-1D43-4C0F-8E80-4327F8643F26}" type="presParOf" srcId="{8067FF9A-15AD-44C4-B8FE-7AEFA3C73238}" destId="{6DBD38F3-AE7E-4365-B738-49F9094C3C1C}" srcOrd="1" destOrd="0" presId="urn:microsoft.com/office/officeart/2005/8/layout/hList1"/>
    <dgm:cxn modelId="{1D2EFB73-1CAA-472E-9DE2-20C16B435C64}" type="presParOf" srcId="{3460FC2B-5088-4A84-BA58-60E2842F436F}" destId="{2BF9669D-E03B-4260-A0D9-4C2BDFF3A6E7}" srcOrd="1" destOrd="0" presId="urn:microsoft.com/office/officeart/2005/8/layout/hList1"/>
    <dgm:cxn modelId="{D2649F80-1640-4756-8F06-E9D9AEEDDFAF}" type="presParOf" srcId="{3460FC2B-5088-4A84-BA58-60E2842F436F}" destId="{D600A8A8-7347-4E59-9EA5-CA208D854180}" srcOrd="2" destOrd="0" presId="urn:microsoft.com/office/officeart/2005/8/layout/hList1"/>
    <dgm:cxn modelId="{375BCD61-DFA1-499D-BBEB-47F4F1F3A20E}" type="presParOf" srcId="{D600A8A8-7347-4E59-9EA5-CA208D854180}" destId="{E875D161-24A3-4E8B-A813-DFBEC5D3069D}" srcOrd="0" destOrd="0" presId="urn:microsoft.com/office/officeart/2005/8/layout/hList1"/>
    <dgm:cxn modelId="{97E6CE06-13AE-41EF-B4F9-9490C85DD43D}" type="presParOf" srcId="{D600A8A8-7347-4E59-9EA5-CA208D854180}" destId="{CE5B87E5-2995-48E3-96F0-CD110BD8421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C05124-C49D-4B6A-9D5B-23D8B5A6F5D8}"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F91E5566-50F9-410C-823F-CD12B74830CF}">
      <dgm:prSet phldrT="[Text]" custT="1"/>
      <dgm:spPr/>
      <dgm:t>
        <a:bodyPr/>
        <a:lstStyle/>
        <a:p>
          <a:r>
            <a:rPr lang="en-US" sz="2000" b="1" dirty="0">
              <a:latin typeface="Arial Black" panose="020B0A04020102020204" pitchFamily="34" charset="0"/>
            </a:rPr>
            <a:t>FEE-FOR-SERVICE</a:t>
          </a:r>
        </a:p>
      </dgm:t>
    </dgm:pt>
    <dgm:pt modelId="{D3A372E5-1ADC-4A73-8CFE-1708AB5073A1}" type="parTrans" cxnId="{070C2A67-158F-465E-A5E9-F37DEFA0404D}">
      <dgm:prSet/>
      <dgm:spPr/>
      <dgm:t>
        <a:bodyPr/>
        <a:lstStyle/>
        <a:p>
          <a:endParaRPr lang="en-US"/>
        </a:p>
      </dgm:t>
    </dgm:pt>
    <dgm:pt modelId="{B90200F1-67B2-4FCB-9326-CF2F86FEF2A4}" type="sibTrans" cxnId="{070C2A67-158F-465E-A5E9-F37DEFA0404D}">
      <dgm:prSet/>
      <dgm:spPr/>
      <dgm:t>
        <a:bodyPr/>
        <a:lstStyle/>
        <a:p>
          <a:endParaRPr lang="en-US"/>
        </a:p>
      </dgm:t>
    </dgm:pt>
    <dgm:pt modelId="{D5D28629-D09A-4213-B4D5-E0C0A203F9FE}">
      <dgm:prSet phldrT="[Text]"/>
      <dgm:spPr/>
      <dgm:t>
        <a:bodyPr/>
        <a:lstStyle/>
        <a:p>
          <a:pPr>
            <a:spcBef>
              <a:spcPct val="0"/>
            </a:spcBef>
          </a:pPr>
          <a:r>
            <a:rPr lang="en-US" dirty="0">
              <a:latin typeface="+mj-lt"/>
            </a:rPr>
            <a:t>In the performance of providing information to participants, the service coordinator will:</a:t>
          </a:r>
        </a:p>
      </dgm:t>
    </dgm:pt>
    <dgm:pt modelId="{5FFBE038-EA4C-493B-8F66-87EAC2EAE843}" type="parTrans" cxnId="{B876AC02-E376-4F30-95C9-718AAB7B7177}">
      <dgm:prSet/>
      <dgm:spPr/>
      <dgm:t>
        <a:bodyPr/>
        <a:lstStyle/>
        <a:p>
          <a:endParaRPr lang="en-US"/>
        </a:p>
      </dgm:t>
    </dgm:pt>
    <dgm:pt modelId="{3C2A0171-BBD6-4715-B0B1-6563596C4BF4}" type="sibTrans" cxnId="{B876AC02-E376-4F30-95C9-718AAB7B7177}">
      <dgm:prSet/>
      <dgm:spPr/>
      <dgm:t>
        <a:bodyPr/>
        <a:lstStyle/>
        <a:p>
          <a:endParaRPr lang="en-US"/>
        </a:p>
      </dgm:t>
    </dgm:pt>
    <dgm:pt modelId="{C8A32DD5-3696-42CF-B117-9254D8B9B6C0}">
      <dgm:prSet phldrT="[Text]" custT="1"/>
      <dgm:spPr/>
      <dgm:t>
        <a:bodyPr/>
        <a:lstStyle/>
        <a:p>
          <a:r>
            <a:rPr lang="en-US" sz="2000" b="1" dirty="0">
              <a:latin typeface="Arial Black" panose="020B0A04020102020204" pitchFamily="34" charset="0"/>
            </a:rPr>
            <a:t>CHC</a:t>
          </a:r>
        </a:p>
      </dgm:t>
    </dgm:pt>
    <dgm:pt modelId="{84096302-8AFD-41EA-BC47-12EBACC326F2}" type="parTrans" cxnId="{CFE46628-8587-4763-B83F-284D15A1CF89}">
      <dgm:prSet/>
      <dgm:spPr/>
      <dgm:t>
        <a:bodyPr/>
        <a:lstStyle/>
        <a:p>
          <a:endParaRPr lang="en-US"/>
        </a:p>
      </dgm:t>
    </dgm:pt>
    <dgm:pt modelId="{4DFFD2C0-0DFB-4E09-BBE9-D4518552D290}" type="sibTrans" cxnId="{CFE46628-8587-4763-B83F-284D15A1CF89}">
      <dgm:prSet/>
      <dgm:spPr/>
      <dgm:t>
        <a:bodyPr/>
        <a:lstStyle/>
        <a:p>
          <a:endParaRPr lang="en-US"/>
        </a:p>
      </dgm:t>
    </dgm:pt>
    <dgm:pt modelId="{FD2B4359-05AC-4A21-AAC5-FAF97BFD85A2}">
      <dgm:prSet phldrT="[Text]"/>
      <dgm:spPr/>
      <dgm:t>
        <a:bodyPr/>
        <a:lstStyle/>
        <a:p>
          <a:r>
            <a:rPr lang="en-US" b="0" dirty="0">
              <a:latin typeface="+mj-lt"/>
            </a:rPr>
            <a:t>Service coordinators are responsible to inform participants about: available LTSS, required needs assessments, the participant-centered service planning process, service alternatives, service delivery options (opportunities for participant-direction), roles, rights, risks and responsibilities, fair hearing rights and assist with fair hearing requests when needed and upon request.</a:t>
          </a:r>
        </a:p>
      </dgm:t>
    </dgm:pt>
    <dgm:pt modelId="{7525DA56-B0E1-4815-AAF3-6EDD5797DB12}" type="parTrans" cxnId="{F1501D44-0E71-44B6-99FD-7CE0E72A5635}">
      <dgm:prSet/>
      <dgm:spPr/>
      <dgm:t>
        <a:bodyPr/>
        <a:lstStyle/>
        <a:p>
          <a:endParaRPr lang="en-US"/>
        </a:p>
      </dgm:t>
    </dgm:pt>
    <dgm:pt modelId="{EAA44C4E-0B9F-4B6E-97B9-D1AFF694380E}" type="sibTrans" cxnId="{F1501D44-0E71-44B6-99FD-7CE0E72A5635}">
      <dgm:prSet/>
      <dgm:spPr/>
      <dgm:t>
        <a:bodyPr/>
        <a:lstStyle/>
        <a:p>
          <a:endParaRPr lang="en-US"/>
        </a:p>
      </dgm:t>
    </dgm:pt>
    <dgm:pt modelId="{7209B33B-E455-445F-85FB-5C705572FC4B}">
      <dgm:prSet/>
      <dgm:spPr/>
      <dgm:t>
        <a:bodyPr/>
        <a:lstStyle/>
        <a:p>
          <a:pPr>
            <a:spcBef>
              <a:spcPct val="0"/>
            </a:spcBef>
          </a:pPr>
          <a:endParaRPr lang="en-US" dirty="0">
            <a:latin typeface="+mj-lt"/>
          </a:endParaRPr>
        </a:p>
      </dgm:t>
    </dgm:pt>
    <dgm:pt modelId="{92042C52-FC49-4DC7-8FEC-EE43A6B01952}" type="parTrans" cxnId="{2EFD82FB-AEBE-49C9-A72D-06A5A6060A0C}">
      <dgm:prSet/>
      <dgm:spPr/>
      <dgm:t>
        <a:bodyPr/>
        <a:lstStyle/>
        <a:p>
          <a:endParaRPr lang="en-US"/>
        </a:p>
      </dgm:t>
    </dgm:pt>
    <dgm:pt modelId="{44A55069-8D3A-4594-A669-BC9D9B360BD2}" type="sibTrans" cxnId="{2EFD82FB-AEBE-49C9-A72D-06A5A6060A0C}">
      <dgm:prSet/>
      <dgm:spPr/>
      <dgm:t>
        <a:bodyPr/>
        <a:lstStyle/>
        <a:p>
          <a:endParaRPr lang="en-US"/>
        </a:p>
      </dgm:t>
    </dgm:pt>
    <dgm:pt modelId="{36914EF7-4E43-4F23-AFC3-0B6571A4B618}">
      <dgm:prSet/>
      <dgm:spPr/>
      <dgm:t>
        <a:bodyPr/>
        <a:lstStyle/>
        <a:p>
          <a:endParaRPr lang="en-US" b="1" dirty="0">
            <a:solidFill>
              <a:schemeClr val="tx1"/>
            </a:solidFill>
            <a:latin typeface="+mj-lt"/>
          </a:endParaRPr>
        </a:p>
      </dgm:t>
    </dgm:pt>
    <dgm:pt modelId="{5F5BC6A0-643E-479C-9D3F-6027EE62BC0B}" type="parTrans" cxnId="{909C910D-6E75-4936-B698-EF8AD74D8075}">
      <dgm:prSet/>
      <dgm:spPr/>
      <dgm:t>
        <a:bodyPr/>
        <a:lstStyle/>
        <a:p>
          <a:endParaRPr lang="en-US"/>
        </a:p>
      </dgm:t>
    </dgm:pt>
    <dgm:pt modelId="{18BCF3A8-62E3-4408-B522-3BB2F63E1A76}" type="sibTrans" cxnId="{909C910D-6E75-4936-B698-EF8AD74D8075}">
      <dgm:prSet/>
      <dgm:spPr/>
      <dgm:t>
        <a:bodyPr/>
        <a:lstStyle/>
        <a:p>
          <a:endParaRPr lang="en-US"/>
        </a:p>
      </dgm:t>
    </dgm:pt>
    <dgm:pt modelId="{E17124EE-E687-4C9E-86A0-8E51D5434922}">
      <dgm:prSet/>
      <dgm:spPr/>
      <dgm:t>
        <a:bodyPr/>
        <a:lstStyle/>
        <a:p>
          <a:pPr>
            <a:spcBef>
              <a:spcPts val="600"/>
            </a:spcBef>
          </a:pPr>
          <a:r>
            <a:rPr lang="en-US" dirty="0">
              <a:latin typeface="+mj-lt"/>
            </a:rPr>
            <a:t>Inform participants about: the waiver, required needs assessments, the participant-centered planning process, service alternatives, service delivery options (opportunities for participant-direction), roles, rights, risks and responsibilities.</a:t>
          </a:r>
        </a:p>
      </dgm:t>
    </dgm:pt>
    <dgm:pt modelId="{FA200B2E-424D-4744-B68A-D3E067449CB2}" type="parTrans" cxnId="{F7E890D0-8DBA-45D5-87DB-283FD40CA572}">
      <dgm:prSet/>
      <dgm:spPr/>
      <dgm:t>
        <a:bodyPr/>
        <a:lstStyle/>
        <a:p>
          <a:endParaRPr lang="en-US"/>
        </a:p>
      </dgm:t>
    </dgm:pt>
    <dgm:pt modelId="{5B2EB00B-007F-470F-8351-4B6C6D7604B2}" type="sibTrans" cxnId="{F7E890D0-8DBA-45D5-87DB-283FD40CA572}">
      <dgm:prSet/>
      <dgm:spPr/>
      <dgm:t>
        <a:bodyPr/>
        <a:lstStyle/>
        <a:p>
          <a:endParaRPr lang="en-US"/>
        </a:p>
      </dgm:t>
    </dgm:pt>
    <dgm:pt modelId="{B49F8AE2-2217-44BF-B00C-50E18D1FEA23}">
      <dgm:prSet/>
      <dgm:spPr/>
      <dgm:t>
        <a:bodyPr/>
        <a:lstStyle/>
        <a:p>
          <a:pPr>
            <a:spcBef>
              <a:spcPct val="0"/>
            </a:spcBef>
          </a:pPr>
          <a:r>
            <a:rPr lang="en-US" dirty="0">
              <a:latin typeface="+mj-lt"/>
            </a:rPr>
            <a:t>Inform participants on fair hearing rights and assist with fair hearing requests when needed and upon request.</a:t>
          </a:r>
        </a:p>
      </dgm:t>
    </dgm:pt>
    <dgm:pt modelId="{6CD6D42C-77BE-48CF-9682-7E091D2920E2}" type="parTrans" cxnId="{FED4E240-D076-48F6-B4E5-1459A0325E9D}">
      <dgm:prSet/>
      <dgm:spPr/>
      <dgm:t>
        <a:bodyPr/>
        <a:lstStyle/>
        <a:p>
          <a:endParaRPr lang="en-US"/>
        </a:p>
      </dgm:t>
    </dgm:pt>
    <dgm:pt modelId="{8DB9101F-74FB-438C-A7DA-BE3585DEF3B5}" type="sibTrans" cxnId="{FED4E240-D076-48F6-B4E5-1459A0325E9D}">
      <dgm:prSet/>
      <dgm:spPr/>
      <dgm:t>
        <a:bodyPr/>
        <a:lstStyle/>
        <a:p>
          <a:endParaRPr lang="en-US"/>
        </a:p>
      </dgm:t>
    </dgm:pt>
    <dgm:pt modelId="{E667E607-160F-4FB7-B9F5-15BF835B5BD3}">
      <dgm:prSet/>
      <dgm:spPr/>
      <dgm:t>
        <a:bodyPr/>
        <a:lstStyle/>
        <a:p>
          <a:pPr>
            <a:spcBef>
              <a:spcPct val="0"/>
            </a:spcBef>
          </a:pPr>
          <a:endParaRPr lang="en-US" dirty="0">
            <a:latin typeface="+mj-lt"/>
          </a:endParaRPr>
        </a:p>
      </dgm:t>
    </dgm:pt>
    <dgm:pt modelId="{EE4FD2B0-C4F3-413E-A37E-EEACFADB8676}" type="parTrans" cxnId="{BBB14D07-2821-4E22-B81B-F54E6CC5A8AD}">
      <dgm:prSet/>
      <dgm:spPr/>
      <dgm:t>
        <a:bodyPr/>
        <a:lstStyle/>
        <a:p>
          <a:endParaRPr lang="en-US"/>
        </a:p>
      </dgm:t>
    </dgm:pt>
    <dgm:pt modelId="{D5F05B90-4D61-41F3-ABA0-1B0F38094585}" type="sibTrans" cxnId="{BBB14D07-2821-4E22-B81B-F54E6CC5A8AD}">
      <dgm:prSet/>
      <dgm:spPr/>
      <dgm:t>
        <a:bodyPr/>
        <a:lstStyle/>
        <a:p>
          <a:endParaRPr lang="en-US"/>
        </a:p>
      </dgm:t>
    </dgm:pt>
    <dgm:pt modelId="{50445C52-355D-4906-A09E-4E86B44191CD}">
      <dgm:prSet phldrT="[Text]"/>
      <dgm:spPr/>
      <dgm:t>
        <a:bodyPr/>
        <a:lstStyle/>
        <a:p>
          <a:r>
            <a:rPr lang="en-US" b="1" dirty="0">
              <a:latin typeface="+mj-lt"/>
            </a:rPr>
            <a:t>Service coordinators are also responsible for ensuring the health, welfare, and safety of the participant on on-going basis.  </a:t>
          </a:r>
          <a:endParaRPr lang="en-US" b="0" dirty="0">
            <a:latin typeface="+mj-lt"/>
          </a:endParaRPr>
        </a:p>
      </dgm:t>
    </dgm:pt>
    <dgm:pt modelId="{6C7830E4-50C7-4C19-BF6D-9FAAD4696214}" type="parTrans" cxnId="{E3B07C8D-0AB7-4067-9F49-8509A3C5AF82}">
      <dgm:prSet/>
      <dgm:spPr/>
      <dgm:t>
        <a:bodyPr/>
        <a:lstStyle/>
        <a:p>
          <a:endParaRPr lang="en-US"/>
        </a:p>
      </dgm:t>
    </dgm:pt>
    <dgm:pt modelId="{EFCBA550-62E5-4BD8-8AFC-850F910DB7A7}" type="sibTrans" cxnId="{E3B07C8D-0AB7-4067-9F49-8509A3C5AF82}">
      <dgm:prSet/>
      <dgm:spPr/>
      <dgm:t>
        <a:bodyPr/>
        <a:lstStyle/>
        <a:p>
          <a:endParaRPr lang="en-US"/>
        </a:p>
      </dgm:t>
    </dgm:pt>
    <dgm:pt modelId="{3460FC2B-5088-4A84-BA58-60E2842F436F}" type="pres">
      <dgm:prSet presAssocID="{60C05124-C49D-4B6A-9D5B-23D8B5A6F5D8}" presName="Name0" presStyleCnt="0">
        <dgm:presLayoutVars>
          <dgm:dir/>
          <dgm:animLvl val="lvl"/>
          <dgm:resizeHandles val="exact"/>
        </dgm:presLayoutVars>
      </dgm:prSet>
      <dgm:spPr/>
    </dgm:pt>
    <dgm:pt modelId="{8067FF9A-15AD-44C4-B8FE-7AEFA3C73238}" type="pres">
      <dgm:prSet presAssocID="{F91E5566-50F9-410C-823F-CD12B74830CF}" presName="composite" presStyleCnt="0"/>
      <dgm:spPr/>
    </dgm:pt>
    <dgm:pt modelId="{59BAF12A-E1EF-4999-913A-F405EFF04E94}" type="pres">
      <dgm:prSet presAssocID="{F91E5566-50F9-410C-823F-CD12B74830CF}" presName="parTx" presStyleLbl="alignNode1" presStyleIdx="0" presStyleCnt="2">
        <dgm:presLayoutVars>
          <dgm:chMax val="0"/>
          <dgm:chPref val="0"/>
          <dgm:bulletEnabled val="1"/>
        </dgm:presLayoutVars>
      </dgm:prSet>
      <dgm:spPr/>
    </dgm:pt>
    <dgm:pt modelId="{6DBD38F3-AE7E-4365-B738-49F9094C3C1C}" type="pres">
      <dgm:prSet presAssocID="{F91E5566-50F9-410C-823F-CD12B74830CF}" presName="desTx" presStyleLbl="alignAccFollowNode1" presStyleIdx="0" presStyleCnt="2">
        <dgm:presLayoutVars>
          <dgm:bulletEnabled val="1"/>
        </dgm:presLayoutVars>
      </dgm:prSet>
      <dgm:spPr/>
    </dgm:pt>
    <dgm:pt modelId="{2BF9669D-E03B-4260-A0D9-4C2BDFF3A6E7}" type="pres">
      <dgm:prSet presAssocID="{B90200F1-67B2-4FCB-9326-CF2F86FEF2A4}" presName="space" presStyleCnt="0"/>
      <dgm:spPr/>
    </dgm:pt>
    <dgm:pt modelId="{D600A8A8-7347-4E59-9EA5-CA208D854180}" type="pres">
      <dgm:prSet presAssocID="{C8A32DD5-3696-42CF-B117-9254D8B9B6C0}" presName="composite" presStyleCnt="0"/>
      <dgm:spPr/>
    </dgm:pt>
    <dgm:pt modelId="{E875D161-24A3-4E8B-A813-DFBEC5D3069D}" type="pres">
      <dgm:prSet presAssocID="{C8A32DD5-3696-42CF-B117-9254D8B9B6C0}" presName="parTx" presStyleLbl="alignNode1" presStyleIdx="1" presStyleCnt="2" custLinFactNeighborX="0" custLinFactNeighborY="2147">
        <dgm:presLayoutVars>
          <dgm:chMax val="0"/>
          <dgm:chPref val="0"/>
          <dgm:bulletEnabled val="1"/>
        </dgm:presLayoutVars>
      </dgm:prSet>
      <dgm:spPr/>
    </dgm:pt>
    <dgm:pt modelId="{CE5B87E5-2995-48E3-96F0-CD110BD84210}" type="pres">
      <dgm:prSet presAssocID="{C8A32DD5-3696-42CF-B117-9254D8B9B6C0}" presName="desTx" presStyleLbl="alignAccFollowNode1" presStyleIdx="1" presStyleCnt="2">
        <dgm:presLayoutVars>
          <dgm:bulletEnabled val="1"/>
        </dgm:presLayoutVars>
      </dgm:prSet>
      <dgm:spPr/>
    </dgm:pt>
  </dgm:ptLst>
  <dgm:cxnLst>
    <dgm:cxn modelId="{B876AC02-E376-4F30-95C9-718AAB7B7177}" srcId="{F91E5566-50F9-410C-823F-CD12B74830CF}" destId="{D5D28629-D09A-4213-B4D5-E0C0A203F9FE}" srcOrd="0" destOrd="0" parTransId="{5FFBE038-EA4C-493B-8F66-87EAC2EAE843}" sibTransId="{3C2A0171-BBD6-4715-B0B1-6563596C4BF4}"/>
    <dgm:cxn modelId="{BBB14D07-2821-4E22-B81B-F54E6CC5A8AD}" srcId="{F91E5566-50F9-410C-823F-CD12B74830CF}" destId="{E667E607-160F-4FB7-B9F5-15BF835B5BD3}" srcOrd="1" destOrd="0" parTransId="{EE4FD2B0-C4F3-413E-A37E-EEACFADB8676}" sibTransId="{D5F05B90-4D61-41F3-ABA0-1B0F38094585}"/>
    <dgm:cxn modelId="{909C910D-6E75-4936-B698-EF8AD74D8075}" srcId="{C8A32DD5-3696-42CF-B117-9254D8B9B6C0}" destId="{36914EF7-4E43-4F23-AFC3-0B6571A4B618}" srcOrd="2" destOrd="0" parTransId="{5F5BC6A0-643E-479C-9D3F-6027EE62BC0B}" sibTransId="{18BCF3A8-62E3-4408-B522-3BB2F63E1A76}"/>
    <dgm:cxn modelId="{CFE46628-8587-4763-B83F-284D15A1CF89}" srcId="{60C05124-C49D-4B6A-9D5B-23D8B5A6F5D8}" destId="{C8A32DD5-3696-42CF-B117-9254D8B9B6C0}" srcOrd="1" destOrd="0" parTransId="{84096302-8AFD-41EA-BC47-12EBACC326F2}" sibTransId="{4DFFD2C0-0DFB-4E09-BBE9-D4518552D290}"/>
    <dgm:cxn modelId="{76D87B32-2D64-444D-8F94-7033345F34C9}" type="presOf" srcId="{FD2B4359-05AC-4A21-AAC5-FAF97BFD85A2}" destId="{CE5B87E5-2995-48E3-96F0-CD110BD84210}" srcOrd="0" destOrd="0" presId="urn:microsoft.com/office/officeart/2005/8/layout/hList1"/>
    <dgm:cxn modelId="{8DECB935-5244-47E4-82C5-2ECA9426DEEF}" type="presOf" srcId="{E17124EE-E687-4C9E-86A0-8E51D5434922}" destId="{6DBD38F3-AE7E-4365-B738-49F9094C3C1C}" srcOrd="0" destOrd="1" presId="urn:microsoft.com/office/officeart/2005/8/layout/hList1"/>
    <dgm:cxn modelId="{9EE0FB3D-8D0D-4C16-93C6-8E892DBFBCE2}" type="presOf" srcId="{60C05124-C49D-4B6A-9D5B-23D8B5A6F5D8}" destId="{3460FC2B-5088-4A84-BA58-60E2842F436F}" srcOrd="0" destOrd="0" presId="urn:microsoft.com/office/officeart/2005/8/layout/hList1"/>
    <dgm:cxn modelId="{FED4E240-D076-48F6-B4E5-1459A0325E9D}" srcId="{D5D28629-D09A-4213-B4D5-E0C0A203F9FE}" destId="{B49F8AE2-2217-44BF-B00C-50E18D1FEA23}" srcOrd="1" destOrd="0" parTransId="{6CD6D42C-77BE-48CF-9682-7E091D2920E2}" sibTransId="{8DB9101F-74FB-438C-A7DA-BE3585DEF3B5}"/>
    <dgm:cxn modelId="{F1501D44-0E71-44B6-99FD-7CE0E72A5635}" srcId="{C8A32DD5-3696-42CF-B117-9254D8B9B6C0}" destId="{FD2B4359-05AC-4A21-AAC5-FAF97BFD85A2}" srcOrd="0" destOrd="0" parTransId="{7525DA56-B0E1-4815-AAF3-6EDD5797DB12}" sibTransId="{EAA44C4E-0B9F-4B6E-97B9-D1AFF694380E}"/>
    <dgm:cxn modelId="{070C2A67-158F-465E-A5E9-F37DEFA0404D}" srcId="{60C05124-C49D-4B6A-9D5B-23D8B5A6F5D8}" destId="{F91E5566-50F9-410C-823F-CD12B74830CF}" srcOrd="0" destOrd="0" parTransId="{D3A372E5-1ADC-4A73-8CFE-1708AB5073A1}" sibTransId="{B90200F1-67B2-4FCB-9326-CF2F86FEF2A4}"/>
    <dgm:cxn modelId="{B6C50950-685A-490F-A24C-0AB3833FED8F}" type="presOf" srcId="{D5D28629-D09A-4213-B4D5-E0C0A203F9FE}" destId="{6DBD38F3-AE7E-4365-B738-49F9094C3C1C}" srcOrd="0" destOrd="0" presId="urn:microsoft.com/office/officeart/2005/8/layout/hList1"/>
    <dgm:cxn modelId="{E3B07C8D-0AB7-4067-9F49-8509A3C5AF82}" srcId="{C8A32DD5-3696-42CF-B117-9254D8B9B6C0}" destId="{50445C52-355D-4906-A09E-4E86B44191CD}" srcOrd="1" destOrd="0" parTransId="{6C7830E4-50C7-4C19-BF6D-9FAAD4696214}" sibTransId="{EFCBA550-62E5-4BD8-8AFC-850F910DB7A7}"/>
    <dgm:cxn modelId="{5714D990-F557-4473-B404-491256DD0DA8}" type="presOf" srcId="{7209B33B-E455-445F-85FB-5C705572FC4B}" destId="{6DBD38F3-AE7E-4365-B738-49F9094C3C1C}" srcOrd="0" destOrd="4" presId="urn:microsoft.com/office/officeart/2005/8/layout/hList1"/>
    <dgm:cxn modelId="{D27D449D-F24E-49B0-BE1E-A9674007BF6B}" type="presOf" srcId="{50445C52-355D-4906-A09E-4E86B44191CD}" destId="{CE5B87E5-2995-48E3-96F0-CD110BD84210}" srcOrd="0" destOrd="1" presId="urn:microsoft.com/office/officeart/2005/8/layout/hList1"/>
    <dgm:cxn modelId="{DE5DADB1-6434-4A02-B282-0E89E661AFD2}" type="presOf" srcId="{B49F8AE2-2217-44BF-B00C-50E18D1FEA23}" destId="{6DBD38F3-AE7E-4365-B738-49F9094C3C1C}" srcOrd="0" destOrd="2" presId="urn:microsoft.com/office/officeart/2005/8/layout/hList1"/>
    <dgm:cxn modelId="{E504FEC1-4EB0-45F5-AD0F-BB7DE3C6FE57}" type="presOf" srcId="{C8A32DD5-3696-42CF-B117-9254D8B9B6C0}" destId="{E875D161-24A3-4E8B-A813-DFBEC5D3069D}" srcOrd="0" destOrd="0" presId="urn:microsoft.com/office/officeart/2005/8/layout/hList1"/>
    <dgm:cxn modelId="{F7E890D0-8DBA-45D5-87DB-283FD40CA572}" srcId="{D5D28629-D09A-4213-B4D5-E0C0A203F9FE}" destId="{E17124EE-E687-4C9E-86A0-8E51D5434922}" srcOrd="0" destOrd="0" parTransId="{FA200B2E-424D-4744-B68A-D3E067449CB2}" sibTransId="{5B2EB00B-007F-470F-8351-4B6C6D7604B2}"/>
    <dgm:cxn modelId="{D8B868ED-1F0A-46B4-B724-AB49883CC01B}" type="presOf" srcId="{E667E607-160F-4FB7-B9F5-15BF835B5BD3}" destId="{6DBD38F3-AE7E-4365-B738-49F9094C3C1C}" srcOrd="0" destOrd="3" presId="urn:microsoft.com/office/officeart/2005/8/layout/hList1"/>
    <dgm:cxn modelId="{AFC415EF-66E9-4D4A-975C-5EC4876EE8D2}" type="presOf" srcId="{F91E5566-50F9-410C-823F-CD12B74830CF}" destId="{59BAF12A-E1EF-4999-913A-F405EFF04E94}" srcOrd="0" destOrd="0" presId="urn:microsoft.com/office/officeart/2005/8/layout/hList1"/>
    <dgm:cxn modelId="{61F23FFB-7888-42E6-B89C-48B89458F1E2}" type="presOf" srcId="{36914EF7-4E43-4F23-AFC3-0B6571A4B618}" destId="{CE5B87E5-2995-48E3-96F0-CD110BD84210}" srcOrd="0" destOrd="2" presId="urn:microsoft.com/office/officeart/2005/8/layout/hList1"/>
    <dgm:cxn modelId="{2EFD82FB-AEBE-49C9-A72D-06A5A6060A0C}" srcId="{F91E5566-50F9-410C-823F-CD12B74830CF}" destId="{7209B33B-E455-445F-85FB-5C705572FC4B}" srcOrd="2" destOrd="0" parTransId="{92042C52-FC49-4DC7-8FEC-EE43A6B01952}" sibTransId="{44A55069-8D3A-4594-A669-BC9D9B360BD2}"/>
    <dgm:cxn modelId="{0A36A617-1AF2-4986-A9F8-F8778E2C0782}" type="presParOf" srcId="{3460FC2B-5088-4A84-BA58-60E2842F436F}" destId="{8067FF9A-15AD-44C4-B8FE-7AEFA3C73238}" srcOrd="0" destOrd="0" presId="urn:microsoft.com/office/officeart/2005/8/layout/hList1"/>
    <dgm:cxn modelId="{99C3240E-B08E-414A-A12D-17B0A9AF35D8}" type="presParOf" srcId="{8067FF9A-15AD-44C4-B8FE-7AEFA3C73238}" destId="{59BAF12A-E1EF-4999-913A-F405EFF04E94}" srcOrd="0" destOrd="0" presId="urn:microsoft.com/office/officeart/2005/8/layout/hList1"/>
    <dgm:cxn modelId="{59500741-1D43-4C0F-8E80-4327F8643F26}" type="presParOf" srcId="{8067FF9A-15AD-44C4-B8FE-7AEFA3C73238}" destId="{6DBD38F3-AE7E-4365-B738-49F9094C3C1C}" srcOrd="1" destOrd="0" presId="urn:microsoft.com/office/officeart/2005/8/layout/hList1"/>
    <dgm:cxn modelId="{1D2EFB73-1CAA-472E-9DE2-20C16B435C64}" type="presParOf" srcId="{3460FC2B-5088-4A84-BA58-60E2842F436F}" destId="{2BF9669D-E03B-4260-A0D9-4C2BDFF3A6E7}" srcOrd="1" destOrd="0" presId="urn:microsoft.com/office/officeart/2005/8/layout/hList1"/>
    <dgm:cxn modelId="{D2649F80-1640-4756-8F06-E9D9AEEDDFAF}" type="presParOf" srcId="{3460FC2B-5088-4A84-BA58-60E2842F436F}" destId="{D600A8A8-7347-4E59-9EA5-CA208D854180}" srcOrd="2" destOrd="0" presId="urn:microsoft.com/office/officeart/2005/8/layout/hList1"/>
    <dgm:cxn modelId="{375BCD61-DFA1-499D-BBEB-47F4F1F3A20E}" type="presParOf" srcId="{D600A8A8-7347-4E59-9EA5-CA208D854180}" destId="{E875D161-24A3-4E8B-A813-DFBEC5D3069D}" srcOrd="0" destOrd="0" presId="urn:microsoft.com/office/officeart/2005/8/layout/hList1"/>
    <dgm:cxn modelId="{97E6CE06-13AE-41EF-B4F9-9490C85DD43D}" type="presParOf" srcId="{D600A8A8-7347-4E59-9EA5-CA208D854180}" destId="{CE5B87E5-2995-48E3-96F0-CD110BD8421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C05124-C49D-4B6A-9D5B-23D8B5A6F5D8}"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F91E5566-50F9-410C-823F-CD12B74830CF}">
      <dgm:prSet phldrT="[Text]" custT="1"/>
      <dgm:spPr/>
      <dgm:t>
        <a:bodyPr/>
        <a:lstStyle/>
        <a:p>
          <a:r>
            <a:rPr lang="en-US" sz="2000" b="1" dirty="0">
              <a:latin typeface="Arial Black" panose="020B0A04020102020204" pitchFamily="34" charset="0"/>
            </a:rPr>
            <a:t>FEE-FOR-SERVICE</a:t>
          </a:r>
        </a:p>
      </dgm:t>
    </dgm:pt>
    <dgm:pt modelId="{D3A372E5-1ADC-4A73-8CFE-1708AB5073A1}" type="parTrans" cxnId="{070C2A67-158F-465E-A5E9-F37DEFA0404D}">
      <dgm:prSet/>
      <dgm:spPr/>
      <dgm:t>
        <a:bodyPr/>
        <a:lstStyle/>
        <a:p>
          <a:endParaRPr lang="en-US"/>
        </a:p>
      </dgm:t>
    </dgm:pt>
    <dgm:pt modelId="{B90200F1-67B2-4FCB-9326-CF2F86FEF2A4}" type="sibTrans" cxnId="{070C2A67-158F-465E-A5E9-F37DEFA0404D}">
      <dgm:prSet/>
      <dgm:spPr/>
      <dgm:t>
        <a:bodyPr/>
        <a:lstStyle/>
        <a:p>
          <a:endParaRPr lang="en-US"/>
        </a:p>
      </dgm:t>
    </dgm:pt>
    <dgm:pt modelId="{D5D28629-D09A-4213-B4D5-E0C0A203F9FE}">
      <dgm:prSet phldrT="[Text]"/>
      <dgm:spPr/>
      <dgm:t>
        <a:bodyPr/>
        <a:lstStyle/>
        <a:p>
          <a:pPr>
            <a:spcBef>
              <a:spcPct val="0"/>
            </a:spcBef>
          </a:pPr>
          <a:r>
            <a:rPr lang="en-US" dirty="0">
              <a:latin typeface="+mj-lt"/>
            </a:rPr>
            <a:t>Collect additional necessary information, including -- at a minimum -- participant preferences, strengths and goals to inform the development of the PCSP</a:t>
          </a:r>
        </a:p>
      </dgm:t>
    </dgm:pt>
    <dgm:pt modelId="{5FFBE038-EA4C-493B-8F66-87EAC2EAE843}" type="parTrans" cxnId="{B876AC02-E376-4F30-95C9-718AAB7B7177}">
      <dgm:prSet/>
      <dgm:spPr/>
      <dgm:t>
        <a:bodyPr/>
        <a:lstStyle/>
        <a:p>
          <a:endParaRPr lang="en-US"/>
        </a:p>
      </dgm:t>
    </dgm:pt>
    <dgm:pt modelId="{3C2A0171-BBD6-4715-B0B1-6563596C4BF4}" type="sibTrans" cxnId="{B876AC02-E376-4F30-95C9-718AAB7B7177}">
      <dgm:prSet/>
      <dgm:spPr/>
      <dgm:t>
        <a:bodyPr/>
        <a:lstStyle/>
        <a:p>
          <a:endParaRPr lang="en-US"/>
        </a:p>
      </dgm:t>
    </dgm:pt>
    <dgm:pt modelId="{C8A32DD5-3696-42CF-B117-9254D8B9B6C0}">
      <dgm:prSet phldrT="[Text]" custT="1"/>
      <dgm:spPr/>
      <dgm:t>
        <a:bodyPr/>
        <a:lstStyle/>
        <a:p>
          <a:r>
            <a:rPr lang="en-US" sz="2000" b="1" dirty="0">
              <a:latin typeface="Arial Black" panose="020B0A04020102020204" pitchFamily="34" charset="0"/>
            </a:rPr>
            <a:t>CHC</a:t>
          </a:r>
        </a:p>
      </dgm:t>
    </dgm:pt>
    <dgm:pt modelId="{84096302-8AFD-41EA-BC47-12EBACC326F2}" type="parTrans" cxnId="{CFE46628-8587-4763-B83F-284D15A1CF89}">
      <dgm:prSet/>
      <dgm:spPr/>
      <dgm:t>
        <a:bodyPr/>
        <a:lstStyle/>
        <a:p>
          <a:endParaRPr lang="en-US"/>
        </a:p>
      </dgm:t>
    </dgm:pt>
    <dgm:pt modelId="{4DFFD2C0-0DFB-4E09-BBE9-D4518552D290}" type="sibTrans" cxnId="{CFE46628-8587-4763-B83F-284D15A1CF89}">
      <dgm:prSet/>
      <dgm:spPr/>
      <dgm:t>
        <a:bodyPr/>
        <a:lstStyle/>
        <a:p>
          <a:endParaRPr lang="en-US"/>
        </a:p>
      </dgm:t>
    </dgm:pt>
    <dgm:pt modelId="{FD2B4359-05AC-4A21-AAC5-FAF97BFD85A2}">
      <dgm:prSet phldrT="[Text]"/>
      <dgm:spPr/>
      <dgm:t>
        <a:bodyPr/>
        <a:lstStyle/>
        <a:p>
          <a:r>
            <a:rPr lang="en-US" b="0" dirty="0">
              <a:latin typeface="+mj-lt"/>
            </a:rPr>
            <a:t>Collect information to inform the development of the PCSP, including -- at a minimum -- the participant’s preferences, strengths and goals </a:t>
          </a:r>
        </a:p>
      </dgm:t>
    </dgm:pt>
    <dgm:pt modelId="{7525DA56-B0E1-4815-AAF3-6EDD5797DB12}" type="parTrans" cxnId="{F1501D44-0E71-44B6-99FD-7CE0E72A5635}">
      <dgm:prSet/>
      <dgm:spPr/>
      <dgm:t>
        <a:bodyPr/>
        <a:lstStyle/>
        <a:p>
          <a:endParaRPr lang="en-US"/>
        </a:p>
      </dgm:t>
    </dgm:pt>
    <dgm:pt modelId="{EAA44C4E-0B9F-4B6E-97B9-D1AFF694380E}" type="sibTrans" cxnId="{F1501D44-0E71-44B6-99FD-7CE0E72A5635}">
      <dgm:prSet/>
      <dgm:spPr/>
      <dgm:t>
        <a:bodyPr/>
        <a:lstStyle/>
        <a:p>
          <a:endParaRPr lang="en-US"/>
        </a:p>
      </dgm:t>
    </dgm:pt>
    <dgm:pt modelId="{7209B33B-E455-445F-85FB-5C705572FC4B}">
      <dgm:prSet/>
      <dgm:spPr/>
      <dgm:t>
        <a:bodyPr/>
        <a:lstStyle/>
        <a:p>
          <a:pPr>
            <a:spcBef>
              <a:spcPct val="0"/>
            </a:spcBef>
          </a:pPr>
          <a:endParaRPr lang="en-US" dirty="0">
            <a:latin typeface="+mj-lt"/>
          </a:endParaRPr>
        </a:p>
      </dgm:t>
    </dgm:pt>
    <dgm:pt modelId="{92042C52-FC49-4DC7-8FEC-EE43A6B01952}" type="parTrans" cxnId="{2EFD82FB-AEBE-49C9-A72D-06A5A6060A0C}">
      <dgm:prSet/>
      <dgm:spPr/>
      <dgm:t>
        <a:bodyPr/>
        <a:lstStyle/>
        <a:p>
          <a:endParaRPr lang="en-US"/>
        </a:p>
      </dgm:t>
    </dgm:pt>
    <dgm:pt modelId="{44A55069-8D3A-4594-A669-BC9D9B360BD2}" type="sibTrans" cxnId="{2EFD82FB-AEBE-49C9-A72D-06A5A6060A0C}">
      <dgm:prSet/>
      <dgm:spPr/>
      <dgm:t>
        <a:bodyPr/>
        <a:lstStyle/>
        <a:p>
          <a:endParaRPr lang="en-US"/>
        </a:p>
      </dgm:t>
    </dgm:pt>
    <dgm:pt modelId="{36914EF7-4E43-4F23-AFC3-0B6571A4B618}">
      <dgm:prSet/>
      <dgm:spPr/>
      <dgm:t>
        <a:bodyPr/>
        <a:lstStyle/>
        <a:p>
          <a:endParaRPr lang="en-US" b="1" dirty="0">
            <a:solidFill>
              <a:schemeClr val="tx1"/>
            </a:solidFill>
            <a:latin typeface="+mj-lt"/>
          </a:endParaRPr>
        </a:p>
      </dgm:t>
    </dgm:pt>
    <dgm:pt modelId="{5F5BC6A0-643E-479C-9D3F-6027EE62BC0B}" type="parTrans" cxnId="{909C910D-6E75-4936-B698-EF8AD74D8075}">
      <dgm:prSet/>
      <dgm:spPr/>
      <dgm:t>
        <a:bodyPr/>
        <a:lstStyle/>
        <a:p>
          <a:endParaRPr lang="en-US"/>
        </a:p>
      </dgm:t>
    </dgm:pt>
    <dgm:pt modelId="{18BCF3A8-62E3-4408-B522-3BB2F63E1A76}" type="sibTrans" cxnId="{909C910D-6E75-4936-B698-EF8AD74D8075}">
      <dgm:prSet/>
      <dgm:spPr/>
      <dgm:t>
        <a:bodyPr/>
        <a:lstStyle/>
        <a:p>
          <a:endParaRPr lang="en-US"/>
        </a:p>
      </dgm:t>
    </dgm:pt>
    <dgm:pt modelId="{E667E607-160F-4FB7-B9F5-15BF835B5BD3}">
      <dgm:prSet/>
      <dgm:spPr/>
      <dgm:t>
        <a:bodyPr/>
        <a:lstStyle/>
        <a:p>
          <a:pPr>
            <a:spcBef>
              <a:spcPct val="0"/>
            </a:spcBef>
          </a:pPr>
          <a:endParaRPr lang="en-US" dirty="0">
            <a:latin typeface="+mj-lt"/>
          </a:endParaRPr>
        </a:p>
      </dgm:t>
    </dgm:pt>
    <dgm:pt modelId="{EE4FD2B0-C4F3-413E-A37E-EEACFADB8676}" type="parTrans" cxnId="{BBB14D07-2821-4E22-B81B-F54E6CC5A8AD}">
      <dgm:prSet/>
      <dgm:spPr/>
      <dgm:t>
        <a:bodyPr/>
        <a:lstStyle/>
        <a:p>
          <a:endParaRPr lang="en-US"/>
        </a:p>
      </dgm:t>
    </dgm:pt>
    <dgm:pt modelId="{D5F05B90-4D61-41F3-ABA0-1B0F38094585}" type="sibTrans" cxnId="{BBB14D07-2821-4E22-B81B-F54E6CC5A8AD}">
      <dgm:prSet/>
      <dgm:spPr/>
      <dgm:t>
        <a:bodyPr/>
        <a:lstStyle/>
        <a:p>
          <a:endParaRPr lang="en-US"/>
        </a:p>
      </dgm:t>
    </dgm:pt>
    <dgm:pt modelId="{0C4B4E8E-913E-4ACA-8750-A3D8F0458A58}">
      <dgm:prSet/>
      <dgm:spPr/>
      <dgm:t>
        <a:bodyPr/>
        <a:lstStyle/>
        <a:p>
          <a:r>
            <a:rPr lang="en-US" dirty="0">
              <a:latin typeface="+mj-lt"/>
            </a:rPr>
            <a:t>Assist the participant and his/her service planning team in identifying and choosing willing and qualified providers</a:t>
          </a:r>
        </a:p>
      </dgm:t>
    </dgm:pt>
    <dgm:pt modelId="{AF099B14-8A09-4879-9FD7-EACD796EB9DF}" type="parTrans" cxnId="{8EFB3583-BBE2-47AA-9234-27727F2B68F0}">
      <dgm:prSet/>
      <dgm:spPr/>
      <dgm:t>
        <a:bodyPr/>
        <a:lstStyle/>
        <a:p>
          <a:endParaRPr lang="en-US"/>
        </a:p>
      </dgm:t>
    </dgm:pt>
    <dgm:pt modelId="{BD2D2507-34C2-4E13-B465-5B63E18DF52A}" type="sibTrans" cxnId="{8EFB3583-BBE2-47AA-9234-27727F2B68F0}">
      <dgm:prSet/>
      <dgm:spPr/>
      <dgm:t>
        <a:bodyPr/>
        <a:lstStyle/>
        <a:p>
          <a:endParaRPr lang="en-US"/>
        </a:p>
      </dgm:t>
    </dgm:pt>
    <dgm:pt modelId="{A7FC1405-6052-4855-91CF-14C7DD58B180}">
      <dgm:prSet/>
      <dgm:spPr/>
      <dgm:t>
        <a:bodyPr/>
        <a:lstStyle/>
        <a:p>
          <a:r>
            <a:rPr lang="en-US" dirty="0">
              <a:latin typeface="+mj-lt"/>
            </a:rPr>
            <a:t>Coordinate efforts and prompt the participant to ensure the completion of activities necessary to maintain waiver eligibility</a:t>
          </a:r>
        </a:p>
      </dgm:t>
    </dgm:pt>
    <dgm:pt modelId="{79ADDC01-62CD-463D-9F9F-B09394A94D61}" type="parTrans" cxnId="{D31CC9B5-F9BC-4745-A956-B8F730D8B1A8}">
      <dgm:prSet/>
      <dgm:spPr/>
      <dgm:t>
        <a:bodyPr/>
        <a:lstStyle/>
        <a:p>
          <a:endParaRPr lang="en-US"/>
        </a:p>
      </dgm:t>
    </dgm:pt>
    <dgm:pt modelId="{7206540A-AE3E-4D88-869B-1EB91986ECF7}" type="sibTrans" cxnId="{D31CC9B5-F9BC-4745-A956-B8F730D8B1A8}">
      <dgm:prSet/>
      <dgm:spPr/>
      <dgm:t>
        <a:bodyPr/>
        <a:lstStyle/>
        <a:p>
          <a:endParaRPr lang="en-US"/>
        </a:p>
      </dgm:t>
    </dgm:pt>
    <dgm:pt modelId="{FB6BC6BA-28B0-4D3C-B7B3-81F5D7FA2FC6}">
      <dgm:prSet/>
      <dgm:spPr/>
      <dgm:t>
        <a:bodyPr/>
        <a:lstStyle/>
        <a:p>
          <a:r>
            <a:rPr lang="en-US" b="0" dirty="0">
              <a:latin typeface="+mj-lt"/>
            </a:rPr>
            <a:t>Collect required documentation for the re-evaluation of clinical eligibility, at least annually or more frequently as needed in accordance with department requirements </a:t>
          </a:r>
        </a:p>
      </dgm:t>
    </dgm:pt>
    <dgm:pt modelId="{E8E8B038-363F-470C-91AF-110E13707574}" type="parTrans" cxnId="{27513223-DBFD-47DD-A6C8-C16589AEBB2B}">
      <dgm:prSet/>
      <dgm:spPr/>
      <dgm:t>
        <a:bodyPr/>
        <a:lstStyle/>
        <a:p>
          <a:endParaRPr lang="en-US"/>
        </a:p>
      </dgm:t>
    </dgm:pt>
    <dgm:pt modelId="{23346155-415E-478A-8979-4144779C8347}" type="sibTrans" cxnId="{27513223-DBFD-47DD-A6C8-C16589AEBB2B}">
      <dgm:prSet/>
      <dgm:spPr/>
      <dgm:t>
        <a:bodyPr/>
        <a:lstStyle/>
        <a:p>
          <a:endParaRPr lang="en-US"/>
        </a:p>
      </dgm:t>
    </dgm:pt>
    <dgm:pt modelId="{CDD11963-5398-4AB5-B2F7-E8EB8D4E3AFB}">
      <dgm:prSet/>
      <dgm:spPr/>
      <dgm:t>
        <a:bodyPr/>
        <a:lstStyle/>
        <a:p>
          <a:r>
            <a:rPr lang="en-US" b="0" dirty="0">
              <a:latin typeface="+mj-lt"/>
            </a:rPr>
            <a:t>Assist the participant and his/her person-centered planning team to identify and choose willing and qualified providers</a:t>
          </a:r>
        </a:p>
      </dgm:t>
    </dgm:pt>
    <dgm:pt modelId="{B88D9AD2-D936-4E0C-AE32-9CAA1D0C0883}" type="parTrans" cxnId="{23419E67-E3D0-4C50-B8C6-9A42E5D7495D}">
      <dgm:prSet/>
      <dgm:spPr/>
      <dgm:t>
        <a:bodyPr/>
        <a:lstStyle/>
        <a:p>
          <a:endParaRPr lang="en-US"/>
        </a:p>
      </dgm:t>
    </dgm:pt>
    <dgm:pt modelId="{891E8F5D-6453-4A8D-A5DD-775B4ACB2B9A}" type="sibTrans" cxnId="{23419E67-E3D0-4C50-B8C6-9A42E5D7495D}">
      <dgm:prSet/>
      <dgm:spPr/>
      <dgm:t>
        <a:bodyPr/>
        <a:lstStyle/>
        <a:p>
          <a:endParaRPr lang="en-US"/>
        </a:p>
      </dgm:t>
    </dgm:pt>
    <dgm:pt modelId="{E7CFAB9F-7533-4225-9439-6C07F4E9E051}">
      <dgm:prSet/>
      <dgm:spPr/>
      <dgm:t>
        <a:bodyPr/>
        <a:lstStyle/>
        <a:p>
          <a:r>
            <a:rPr lang="en-US" b="0" dirty="0">
              <a:latin typeface="+mj-lt"/>
            </a:rPr>
            <a:t>Coordinate efforts and prompt the participant to complete activities necessary </a:t>
          </a:r>
          <a:br>
            <a:rPr lang="en-US" b="0" dirty="0">
              <a:latin typeface="+mj-lt"/>
            </a:rPr>
          </a:br>
          <a:r>
            <a:rPr lang="en-US" b="0" dirty="0">
              <a:latin typeface="+mj-lt"/>
            </a:rPr>
            <a:t>to maintain waiver eligibility</a:t>
          </a:r>
        </a:p>
      </dgm:t>
    </dgm:pt>
    <dgm:pt modelId="{1EF11ECB-7567-47AF-A23E-BC8B096163B2}" type="parTrans" cxnId="{26408EA2-07EE-489B-9AD0-07F109A6854A}">
      <dgm:prSet/>
      <dgm:spPr/>
      <dgm:t>
        <a:bodyPr/>
        <a:lstStyle/>
        <a:p>
          <a:endParaRPr lang="en-US"/>
        </a:p>
      </dgm:t>
    </dgm:pt>
    <dgm:pt modelId="{E1839324-9779-4D10-89EF-5DABE24E79E1}" type="sibTrans" cxnId="{26408EA2-07EE-489B-9AD0-07F109A6854A}">
      <dgm:prSet/>
      <dgm:spPr/>
      <dgm:t>
        <a:bodyPr/>
        <a:lstStyle/>
        <a:p>
          <a:endParaRPr lang="en-US"/>
        </a:p>
      </dgm:t>
    </dgm:pt>
    <dgm:pt modelId="{2E637CD8-CB2B-4D15-B3DB-617770D4533F}">
      <dgm:prSet/>
      <dgm:spPr/>
      <dgm:t>
        <a:bodyPr/>
        <a:lstStyle/>
        <a:p>
          <a:r>
            <a:rPr lang="en-US" b="1" dirty="0"/>
            <a:t>Explore coverage of services to address participant-identified needs through other sources, including services provided under the State Plan, Medicare, and/or private insurance or other community resources</a:t>
          </a:r>
        </a:p>
      </dgm:t>
    </dgm:pt>
    <dgm:pt modelId="{70B28B65-3108-42F6-9C21-64A48379988C}" type="parTrans" cxnId="{CFB40D7C-CDCA-4663-91D3-59AE240C9BF4}">
      <dgm:prSet/>
      <dgm:spPr/>
      <dgm:t>
        <a:bodyPr/>
        <a:lstStyle/>
        <a:p>
          <a:endParaRPr lang="en-US"/>
        </a:p>
      </dgm:t>
    </dgm:pt>
    <dgm:pt modelId="{36421B28-46CE-4920-9988-D5DD9D09E489}" type="sibTrans" cxnId="{CFB40D7C-CDCA-4663-91D3-59AE240C9BF4}">
      <dgm:prSet/>
      <dgm:spPr/>
      <dgm:t>
        <a:bodyPr/>
        <a:lstStyle/>
        <a:p>
          <a:endParaRPr lang="en-US"/>
        </a:p>
      </dgm:t>
    </dgm:pt>
    <dgm:pt modelId="{E1E81AD3-89B3-4343-8F45-D4A01FC1A0B3}">
      <dgm:prSet/>
      <dgm:spPr/>
      <dgm:t>
        <a:bodyPr/>
        <a:lstStyle/>
        <a:p>
          <a:r>
            <a:rPr lang="en-US" b="1" dirty="0"/>
            <a:t>Actively coordinate with other individuals and/or entities essential in the physical and/or behavioral care delivery for the participant, including other care coordinators, to ensure seamless coordination between physical, behavioral and support services.</a:t>
          </a:r>
        </a:p>
      </dgm:t>
    </dgm:pt>
    <dgm:pt modelId="{CCBC1BBD-2AA0-4037-AD37-2A45AFD17DF5}" type="parTrans" cxnId="{B67525AF-A2C5-4579-9A0E-059D74251D82}">
      <dgm:prSet/>
      <dgm:spPr/>
      <dgm:t>
        <a:bodyPr/>
        <a:lstStyle/>
        <a:p>
          <a:endParaRPr lang="en-US"/>
        </a:p>
      </dgm:t>
    </dgm:pt>
    <dgm:pt modelId="{929BCBC9-D29A-4347-AEF4-2263BD1C4982}" type="sibTrans" cxnId="{B67525AF-A2C5-4579-9A0E-059D74251D82}">
      <dgm:prSet/>
      <dgm:spPr/>
      <dgm:t>
        <a:bodyPr/>
        <a:lstStyle/>
        <a:p>
          <a:endParaRPr lang="en-US"/>
        </a:p>
      </dgm:t>
    </dgm:pt>
    <dgm:pt modelId="{A4DE8807-6F8A-4BA3-A98C-1AAE5084A782}">
      <dgm:prSet/>
      <dgm:spPr/>
      <dgm:t>
        <a:bodyPr/>
        <a:lstStyle/>
        <a:p>
          <a:endParaRPr lang="en-US" b="1" dirty="0"/>
        </a:p>
      </dgm:t>
    </dgm:pt>
    <dgm:pt modelId="{5989D9BB-B2E4-4BBB-AFD5-B32E0D18AE3C}" type="parTrans" cxnId="{113590AF-CEC6-4BD2-9E28-6F25DC10647F}">
      <dgm:prSet/>
      <dgm:spPr/>
      <dgm:t>
        <a:bodyPr/>
        <a:lstStyle/>
        <a:p>
          <a:endParaRPr lang="en-US"/>
        </a:p>
      </dgm:t>
    </dgm:pt>
    <dgm:pt modelId="{F48402D5-BEE0-43CD-A802-0336553B99C8}" type="sibTrans" cxnId="{113590AF-CEC6-4BD2-9E28-6F25DC10647F}">
      <dgm:prSet/>
      <dgm:spPr/>
      <dgm:t>
        <a:bodyPr/>
        <a:lstStyle/>
        <a:p>
          <a:endParaRPr lang="en-US"/>
        </a:p>
      </dgm:t>
    </dgm:pt>
    <dgm:pt modelId="{3460FC2B-5088-4A84-BA58-60E2842F436F}" type="pres">
      <dgm:prSet presAssocID="{60C05124-C49D-4B6A-9D5B-23D8B5A6F5D8}" presName="Name0" presStyleCnt="0">
        <dgm:presLayoutVars>
          <dgm:dir/>
          <dgm:animLvl val="lvl"/>
          <dgm:resizeHandles val="exact"/>
        </dgm:presLayoutVars>
      </dgm:prSet>
      <dgm:spPr/>
    </dgm:pt>
    <dgm:pt modelId="{8067FF9A-15AD-44C4-B8FE-7AEFA3C73238}" type="pres">
      <dgm:prSet presAssocID="{F91E5566-50F9-410C-823F-CD12B74830CF}" presName="composite" presStyleCnt="0"/>
      <dgm:spPr/>
    </dgm:pt>
    <dgm:pt modelId="{59BAF12A-E1EF-4999-913A-F405EFF04E94}" type="pres">
      <dgm:prSet presAssocID="{F91E5566-50F9-410C-823F-CD12B74830CF}" presName="parTx" presStyleLbl="alignNode1" presStyleIdx="0" presStyleCnt="2" custScaleX="41123">
        <dgm:presLayoutVars>
          <dgm:chMax val="0"/>
          <dgm:chPref val="0"/>
          <dgm:bulletEnabled val="1"/>
        </dgm:presLayoutVars>
      </dgm:prSet>
      <dgm:spPr/>
    </dgm:pt>
    <dgm:pt modelId="{6DBD38F3-AE7E-4365-B738-49F9094C3C1C}" type="pres">
      <dgm:prSet presAssocID="{F91E5566-50F9-410C-823F-CD12B74830CF}" presName="desTx" presStyleLbl="alignAccFollowNode1" presStyleIdx="0" presStyleCnt="2" custScaleX="41123">
        <dgm:presLayoutVars>
          <dgm:bulletEnabled val="1"/>
        </dgm:presLayoutVars>
      </dgm:prSet>
      <dgm:spPr/>
    </dgm:pt>
    <dgm:pt modelId="{2BF9669D-E03B-4260-A0D9-4C2BDFF3A6E7}" type="pres">
      <dgm:prSet presAssocID="{B90200F1-67B2-4FCB-9326-CF2F86FEF2A4}" presName="space" presStyleCnt="0"/>
      <dgm:spPr/>
    </dgm:pt>
    <dgm:pt modelId="{D600A8A8-7347-4E59-9EA5-CA208D854180}" type="pres">
      <dgm:prSet presAssocID="{C8A32DD5-3696-42CF-B117-9254D8B9B6C0}" presName="composite" presStyleCnt="0"/>
      <dgm:spPr/>
    </dgm:pt>
    <dgm:pt modelId="{E875D161-24A3-4E8B-A813-DFBEC5D3069D}" type="pres">
      <dgm:prSet presAssocID="{C8A32DD5-3696-42CF-B117-9254D8B9B6C0}" presName="parTx" presStyleLbl="alignNode1" presStyleIdx="1" presStyleCnt="2" custScaleX="103981" custLinFactNeighborX="0" custLinFactNeighborY="2147">
        <dgm:presLayoutVars>
          <dgm:chMax val="0"/>
          <dgm:chPref val="0"/>
          <dgm:bulletEnabled val="1"/>
        </dgm:presLayoutVars>
      </dgm:prSet>
      <dgm:spPr/>
    </dgm:pt>
    <dgm:pt modelId="{CE5B87E5-2995-48E3-96F0-CD110BD84210}" type="pres">
      <dgm:prSet presAssocID="{C8A32DD5-3696-42CF-B117-9254D8B9B6C0}" presName="desTx" presStyleLbl="alignAccFollowNode1" presStyleIdx="1" presStyleCnt="2" custScaleX="103981">
        <dgm:presLayoutVars>
          <dgm:bulletEnabled val="1"/>
        </dgm:presLayoutVars>
      </dgm:prSet>
      <dgm:spPr/>
    </dgm:pt>
  </dgm:ptLst>
  <dgm:cxnLst>
    <dgm:cxn modelId="{9A579101-2BC1-487F-83A6-A5A01B1092FF}" type="presOf" srcId="{CDD11963-5398-4AB5-B2F7-E8EB8D4E3AFB}" destId="{CE5B87E5-2995-48E3-96F0-CD110BD84210}" srcOrd="0" destOrd="2" presId="urn:microsoft.com/office/officeart/2005/8/layout/hList1"/>
    <dgm:cxn modelId="{B876AC02-E376-4F30-95C9-718AAB7B7177}" srcId="{F91E5566-50F9-410C-823F-CD12B74830CF}" destId="{D5D28629-D09A-4213-B4D5-E0C0A203F9FE}" srcOrd="0" destOrd="0" parTransId="{5FFBE038-EA4C-493B-8F66-87EAC2EAE843}" sibTransId="{3C2A0171-BBD6-4715-B0B1-6563596C4BF4}"/>
    <dgm:cxn modelId="{BBB14D07-2821-4E22-B81B-F54E6CC5A8AD}" srcId="{F91E5566-50F9-410C-823F-CD12B74830CF}" destId="{E667E607-160F-4FB7-B9F5-15BF835B5BD3}" srcOrd="3" destOrd="0" parTransId="{EE4FD2B0-C4F3-413E-A37E-EEACFADB8676}" sibTransId="{D5F05B90-4D61-41F3-ABA0-1B0F38094585}"/>
    <dgm:cxn modelId="{909C910D-6E75-4936-B698-EF8AD74D8075}" srcId="{C8A32DD5-3696-42CF-B117-9254D8B9B6C0}" destId="{36914EF7-4E43-4F23-AFC3-0B6571A4B618}" srcOrd="7" destOrd="0" parTransId="{5F5BC6A0-643E-479C-9D3F-6027EE62BC0B}" sibTransId="{18BCF3A8-62E3-4408-B522-3BB2F63E1A76}"/>
    <dgm:cxn modelId="{96094020-D3E6-4E4D-9C9E-C913E79721F9}" type="presOf" srcId="{E1E81AD3-89B3-4343-8F45-D4A01FC1A0B3}" destId="{CE5B87E5-2995-48E3-96F0-CD110BD84210}" srcOrd="0" destOrd="5" presId="urn:microsoft.com/office/officeart/2005/8/layout/hList1"/>
    <dgm:cxn modelId="{27513223-DBFD-47DD-A6C8-C16589AEBB2B}" srcId="{C8A32DD5-3696-42CF-B117-9254D8B9B6C0}" destId="{FB6BC6BA-28B0-4D3C-B7B3-81F5D7FA2FC6}" srcOrd="1" destOrd="0" parTransId="{E8E8B038-363F-470C-91AF-110E13707574}" sibTransId="{23346155-415E-478A-8979-4144779C8347}"/>
    <dgm:cxn modelId="{BB650A26-A5BB-4CD8-A68C-547682061A58}" type="presOf" srcId="{FB6BC6BA-28B0-4D3C-B7B3-81F5D7FA2FC6}" destId="{CE5B87E5-2995-48E3-96F0-CD110BD84210}" srcOrd="0" destOrd="1" presId="urn:microsoft.com/office/officeart/2005/8/layout/hList1"/>
    <dgm:cxn modelId="{CFE46628-8587-4763-B83F-284D15A1CF89}" srcId="{60C05124-C49D-4B6A-9D5B-23D8B5A6F5D8}" destId="{C8A32DD5-3696-42CF-B117-9254D8B9B6C0}" srcOrd="1" destOrd="0" parTransId="{84096302-8AFD-41EA-BC47-12EBACC326F2}" sibTransId="{4DFFD2C0-0DFB-4E09-BBE9-D4518552D290}"/>
    <dgm:cxn modelId="{22054B31-764B-4B36-982D-DDD68DC137FF}" type="presOf" srcId="{A4DE8807-6F8A-4BA3-A98C-1AAE5084A782}" destId="{CE5B87E5-2995-48E3-96F0-CD110BD84210}" srcOrd="0" destOrd="6" presId="urn:microsoft.com/office/officeart/2005/8/layout/hList1"/>
    <dgm:cxn modelId="{76D87B32-2D64-444D-8F94-7033345F34C9}" type="presOf" srcId="{FD2B4359-05AC-4A21-AAC5-FAF97BFD85A2}" destId="{CE5B87E5-2995-48E3-96F0-CD110BD84210}" srcOrd="0" destOrd="0" presId="urn:microsoft.com/office/officeart/2005/8/layout/hList1"/>
    <dgm:cxn modelId="{9EE0FB3D-8D0D-4C16-93C6-8E892DBFBCE2}" type="presOf" srcId="{60C05124-C49D-4B6A-9D5B-23D8B5A6F5D8}" destId="{3460FC2B-5088-4A84-BA58-60E2842F436F}" srcOrd="0" destOrd="0" presId="urn:microsoft.com/office/officeart/2005/8/layout/hList1"/>
    <dgm:cxn modelId="{F22F1342-0EFF-496E-BA83-C45B80DE3560}" type="presOf" srcId="{E7CFAB9F-7533-4225-9439-6C07F4E9E051}" destId="{CE5B87E5-2995-48E3-96F0-CD110BD84210}" srcOrd="0" destOrd="3" presId="urn:microsoft.com/office/officeart/2005/8/layout/hList1"/>
    <dgm:cxn modelId="{F1501D44-0E71-44B6-99FD-7CE0E72A5635}" srcId="{C8A32DD5-3696-42CF-B117-9254D8B9B6C0}" destId="{FD2B4359-05AC-4A21-AAC5-FAF97BFD85A2}" srcOrd="0" destOrd="0" parTransId="{7525DA56-B0E1-4815-AAF3-6EDD5797DB12}" sibTransId="{EAA44C4E-0B9F-4B6E-97B9-D1AFF694380E}"/>
    <dgm:cxn modelId="{070C2A67-158F-465E-A5E9-F37DEFA0404D}" srcId="{60C05124-C49D-4B6A-9D5B-23D8B5A6F5D8}" destId="{F91E5566-50F9-410C-823F-CD12B74830CF}" srcOrd="0" destOrd="0" parTransId="{D3A372E5-1ADC-4A73-8CFE-1708AB5073A1}" sibTransId="{B90200F1-67B2-4FCB-9326-CF2F86FEF2A4}"/>
    <dgm:cxn modelId="{23419E67-E3D0-4C50-B8C6-9A42E5D7495D}" srcId="{C8A32DD5-3696-42CF-B117-9254D8B9B6C0}" destId="{CDD11963-5398-4AB5-B2F7-E8EB8D4E3AFB}" srcOrd="2" destOrd="0" parTransId="{B88D9AD2-D936-4E0C-AE32-9CAA1D0C0883}" sibTransId="{891E8F5D-6453-4A8D-A5DD-775B4ACB2B9A}"/>
    <dgm:cxn modelId="{B6C50950-685A-490F-A24C-0AB3833FED8F}" type="presOf" srcId="{D5D28629-D09A-4213-B4D5-E0C0A203F9FE}" destId="{6DBD38F3-AE7E-4365-B738-49F9094C3C1C}" srcOrd="0" destOrd="0" presId="urn:microsoft.com/office/officeart/2005/8/layout/hList1"/>
    <dgm:cxn modelId="{E0A4EC51-6FB9-4AFF-846B-0A22FF50016C}" type="presOf" srcId="{0C4B4E8E-913E-4ACA-8750-A3D8F0458A58}" destId="{6DBD38F3-AE7E-4365-B738-49F9094C3C1C}" srcOrd="0" destOrd="1" presId="urn:microsoft.com/office/officeart/2005/8/layout/hList1"/>
    <dgm:cxn modelId="{31DFE87A-0A6F-45EA-92F6-C8E610EAFD70}" type="presOf" srcId="{A7FC1405-6052-4855-91CF-14C7DD58B180}" destId="{6DBD38F3-AE7E-4365-B738-49F9094C3C1C}" srcOrd="0" destOrd="2" presId="urn:microsoft.com/office/officeart/2005/8/layout/hList1"/>
    <dgm:cxn modelId="{CFB40D7C-CDCA-4663-91D3-59AE240C9BF4}" srcId="{C8A32DD5-3696-42CF-B117-9254D8B9B6C0}" destId="{2E637CD8-CB2B-4D15-B3DB-617770D4533F}" srcOrd="4" destOrd="0" parTransId="{70B28B65-3108-42F6-9C21-64A48379988C}" sibTransId="{36421B28-46CE-4920-9988-D5DD9D09E489}"/>
    <dgm:cxn modelId="{8EFB3583-BBE2-47AA-9234-27727F2B68F0}" srcId="{F91E5566-50F9-410C-823F-CD12B74830CF}" destId="{0C4B4E8E-913E-4ACA-8750-A3D8F0458A58}" srcOrd="1" destOrd="0" parTransId="{AF099B14-8A09-4879-9FD7-EACD796EB9DF}" sibTransId="{BD2D2507-34C2-4E13-B465-5B63E18DF52A}"/>
    <dgm:cxn modelId="{5714D990-F557-4473-B404-491256DD0DA8}" type="presOf" srcId="{7209B33B-E455-445F-85FB-5C705572FC4B}" destId="{6DBD38F3-AE7E-4365-B738-49F9094C3C1C}" srcOrd="0" destOrd="4" presId="urn:microsoft.com/office/officeart/2005/8/layout/hList1"/>
    <dgm:cxn modelId="{1514B893-E1FC-45CE-B408-7691AEF6BD3C}" type="presOf" srcId="{2E637CD8-CB2B-4D15-B3DB-617770D4533F}" destId="{CE5B87E5-2995-48E3-96F0-CD110BD84210}" srcOrd="0" destOrd="4" presId="urn:microsoft.com/office/officeart/2005/8/layout/hList1"/>
    <dgm:cxn modelId="{26408EA2-07EE-489B-9AD0-07F109A6854A}" srcId="{C8A32DD5-3696-42CF-B117-9254D8B9B6C0}" destId="{E7CFAB9F-7533-4225-9439-6C07F4E9E051}" srcOrd="3" destOrd="0" parTransId="{1EF11ECB-7567-47AF-A23E-BC8B096163B2}" sibTransId="{E1839324-9779-4D10-89EF-5DABE24E79E1}"/>
    <dgm:cxn modelId="{B67525AF-A2C5-4579-9A0E-059D74251D82}" srcId="{C8A32DD5-3696-42CF-B117-9254D8B9B6C0}" destId="{E1E81AD3-89B3-4343-8F45-D4A01FC1A0B3}" srcOrd="5" destOrd="0" parTransId="{CCBC1BBD-2AA0-4037-AD37-2A45AFD17DF5}" sibTransId="{929BCBC9-D29A-4347-AEF4-2263BD1C4982}"/>
    <dgm:cxn modelId="{113590AF-CEC6-4BD2-9E28-6F25DC10647F}" srcId="{C8A32DD5-3696-42CF-B117-9254D8B9B6C0}" destId="{A4DE8807-6F8A-4BA3-A98C-1AAE5084A782}" srcOrd="6" destOrd="0" parTransId="{5989D9BB-B2E4-4BBB-AFD5-B32E0D18AE3C}" sibTransId="{F48402D5-BEE0-43CD-A802-0336553B99C8}"/>
    <dgm:cxn modelId="{D31CC9B5-F9BC-4745-A956-B8F730D8B1A8}" srcId="{F91E5566-50F9-410C-823F-CD12B74830CF}" destId="{A7FC1405-6052-4855-91CF-14C7DD58B180}" srcOrd="2" destOrd="0" parTransId="{79ADDC01-62CD-463D-9F9F-B09394A94D61}" sibTransId="{7206540A-AE3E-4D88-869B-1EB91986ECF7}"/>
    <dgm:cxn modelId="{E504FEC1-4EB0-45F5-AD0F-BB7DE3C6FE57}" type="presOf" srcId="{C8A32DD5-3696-42CF-B117-9254D8B9B6C0}" destId="{E875D161-24A3-4E8B-A813-DFBEC5D3069D}" srcOrd="0" destOrd="0" presId="urn:microsoft.com/office/officeart/2005/8/layout/hList1"/>
    <dgm:cxn modelId="{D8B868ED-1F0A-46B4-B724-AB49883CC01B}" type="presOf" srcId="{E667E607-160F-4FB7-B9F5-15BF835B5BD3}" destId="{6DBD38F3-AE7E-4365-B738-49F9094C3C1C}" srcOrd="0" destOrd="3" presId="urn:microsoft.com/office/officeart/2005/8/layout/hList1"/>
    <dgm:cxn modelId="{AFC415EF-66E9-4D4A-975C-5EC4876EE8D2}" type="presOf" srcId="{F91E5566-50F9-410C-823F-CD12B74830CF}" destId="{59BAF12A-E1EF-4999-913A-F405EFF04E94}" srcOrd="0" destOrd="0" presId="urn:microsoft.com/office/officeart/2005/8/layout/hList1"/>
    <dgm:cxn modelId="{61F23FFB-7888-42E6-B89C-48B89458F1E2}" type="presOf" srcId="{36914EF7-4E43-4F23-AFC3-0B6571A4B618}" destId="{CE5B87E5-2995-48E3-96F0-CD110BD84210}" srcOrd="0" destOrd="7" presId="urn:microsoft.com/office/officeart/2005/8/layout/hList1"/>
    <dgm:cxn modelId="{2EFD82FB-AEBE-49C9-A72D-06A5A6060A0C}" srcId="{F91E5566-50F9-410C-823F-CD12B74830CF}" destId="{7209B33B-E455-445F-85FB-5C705572FC4B}" srcOrd="4" destOrd="0" parTransId="{92042C52-FC49-4DC7-8FEC-EE43A6B01952}" sibTransId="{44A55069-8D3A-4594-A669-BC9D9B360BD2}"/>
    <dgm:cxn modelId="{0A36A617-1AF2-4986-A9F8-F8778E2C0782}" type="presParOf" srcId="{3460FC2B-5088-4A84-BA58-60E2842F436F}" destId="{8067FF9A-15AD-44C4-B8FE-7AEFA3C73238}" srcOrd="0" destOrd="0" presId="urn:microsoft.com/office/officeart/2005/8/layout/hList1"/>
    <dgm:cxn modelId="{99C3240E-B08E-414A-A12D-17B0A9AF35D8}" type="presParOf" srcId="{8067FF9A-15AD-44C4-B8FE-7AEFA3C73238}" destId="{59BAF12A-E1EF-4999-913A-F405EFF04E94}" srcOrd="0" destOrd="0" presId="urn:microsoft.com/office/officeart/2005/8/layout/hList1"/>
    <dgm:cxn modelId="{59500741-1D43-4C0F-8E80-4327F8643F26}" type="presParOf" srcId="{8067FF9A-15AD-44C4-B8FE-7AEFA3C73238}" destId="{6DBD38F3-AE7E-4365-B738-49F9094C3C1C}" srcOrd="1" destOrd="0" presId="urn:microsoft.com/office/officeart/2005/8/layout/hList1"/>
    <dgm:cxn modelId="{1D2EFB73-1CAA-472E-9DE2-20C16B435C64}" type="presParOf" srcId="{3460FC2B-5088-4A84-BA58-60E2842F436F}" destId="{2BF9669D-E03B-4260-A0D9-4C2BDFF3A6E7}" srcOrd="1" destOrd="0" presId="urn:microsoft.com/office/officeart/2005/8/layout/hList1"/>
    <dgm:cxn modelId="{D2649F80-1640-4756-8F06-E9D9AEEDDFAF}" type="presParOf" srcId="{3460FC2B-5088-4A84-BA58-60E2842F436F}" destId="{D600A8A8-7347-4E59-9EA5-CA208D854180}" srcOrd="2" destOrd="0" presId="urn:microsoft.com/office/officeart/2005/8/layout/hList1"/>
    <dgm:cxn modelId="{375BCD61-DFA1-499D-BBEB-47F4F1F3A20E}" type="presParOf" srcId="{D600A8A8-7347-4E59-9EA5-CA208D854180}" destId="{E875D161-24A3-4E8B-A813-DFBEC5D3069D}" srcOrd="0" destOrd="0" presId="urn:microsoft.com/office/officeart/2005/8/layout/hList1"/>
    <dgm:cxn modelId="{97E6CE06-13AE-41EF-B4F9-9490C85DD43D}" type="presParOf" srcId="{D600A8A8-7347-4E59-9EA5-CA208D854180}" destId="{CE5B87E5-2995-48E3-96F0-CD110BD8421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C05124-C49D-4B6A-9D5B-23D8B5A6F5D8}"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FD2B4359-05AC-4A21-AAC5-FAF97BFD85A2}">
      <dgm:prSet phldrT="[Text]"/>
      <dgm:spPr/>
      <dgm:t>
        <a:bodyPr/>
        <a:lstStyle/>
        <a:p>
          <a:endParaRPr lang="en-US" b="0" dirty="0">
            <a:latin typeface="+mj-lt"/>
          </a:endParaRPr>
        </a:p>
      </dgm:t>
    </dgm:pt>
    <dgm:pt modelId="{7525DA56-B0E1-4815-AAF3-6EDD5797DB12}" type="parTrans" cxnId="{F1501D44-0E71-44B6-99FD-7CE0E72A5635}">
      <dgm:prSet/>
      <dgm:spPr/>
      <dgm:t>
        <a:bodyPr/>
        <a:lstStyle/>
        <a:p>
          <a:endParaRPr lang="en-US"/>
        </a:p>
      </dgm:t>
    </dgm:pt>
    <dgm:pt modelId="{EAA44C4E-0B9F-4B6E-97B9-D1AFF694380E}" type="sibTrans" cxnId="{F1501D44-0E71-44B6-99FD-7CE0E72A5635}">
      <dgm:prSet/>
      <dgm:spPr/>
      <dgm:t>
        <a:bodyPr/>
        <a:lstStyle/>
        <a:p>
          <a:endParaRPr lang="en-US"/>
        </a:p>
      </dgm:t>
    </dgm:pt>
    <dgm:pt modelId="{36914EF7-4E43-4F23-AFC3-0B6571A4B618}">
      <dgm:prSet/>
      <dgm:spPr/>
      <dgm:t>
        <a:bodyPr/>
        <a:lstStyle/>
        <a:p>
          <a:endParaRPr lang="en-US" b="1" dirty="0">
            <a:solidFill>
              <a:schemeClr val="tx1"/>
            </a:solidFill>
            <a:latin typeface="+mj-lt"/>
          </a:endParaRPr>
        </a:p>
      </dgm:t>
    </dgm:pt>
    <dgm:pt modelId="{5F5BC6A0-643E-479C-9D3F-6027EE62BC0B}" type="parTrans" cxnId="{909C910D-6E75-4936-B698-EF8AD74D8075}">
      <dgm:prSet/>
      <dgm:spPr/>
      <dgm:t>
        <a:bodyPr/>
        <a:lstStyle/>
        <a:p>
          <a:endParaRPr lang="en-US"/>
        </a:p>
      </dgm:t>
    </dgm:pt>
    <dgm:pt modelId="{18BCF3A8-62E3-4408-B522-3BB2F63E1A76}" type="sibTrans" cxnId="{909C910D-6E75-4936-B698-EF8AD74D8075}">
      <dgm:prSet/>
      <dgm:spPr/>
      <dgm:t>
        <a:bodyPr/>
        <a:lstStyle/>
        <a:p>
          <a:endParaRPr lang="en-US"/>
        </a:p>
      </dgm:t>
    </dgm:pt>
    <dgm:pt modelId="{E667E607-160F-4FB7-B9F5-15BF835B5BD3}">
      <dgm:prSet custT="1"/>
      <dgm:spPr/>
      <dgm:t>
        <a:bodyPr/>
        <a:lstStyle/>
        <a:p>
          <a:pPr>
            <a:spcBef>
              <a:spcPct val="0"/>
            </a:spcBef>
          </a:pPr>
          <a:r>
            <a:rPr lang="en-US" sz="2000" b="1" dirty="0">
              <a:latin typeface="Arial Black" panose="020B0A04020102020204" pitchFamily="34" charset="0"/>
            </a:rPr>
            <a:t>CHC</a:t>
          </a:r>
          <a:endParaRPr lang="en-US" dirty="0">
            <a:latin typeface="+mj-lt"/>
          </a:endParaRPr>
        </a:p>
      </dgm:t>
    </dgm:pt>
    <dgm:pt modelId="{EE4FD2B0-C4F3-413E-A37E-EEACFADB8676}" type="parTrans" cxnId="{BBB14D07-2821-4E22-B81B-F54E6CC5A8AD}">
      <dgm:prSet/>
      <dgm:spPr/>
      <dgm:t>
        <a:bodyPr/>
        <a:lstStyle/>
        <a:p>
          <a:endParaRPr lang="en-US"/>
        </a:p>
      </dgm:t>
    </dgm:pt>
    <dgm:pt modelId="{D5F05B90-4D61-41F3-ABA0-1B0F38094585}" type="sibTrans" cxnId="{BBB14D07-2821-4E22-B81B-F54E6CC5A8AD}">
      <dgm:prSet/>
      <dgm:spPr/>
      <dgm:t>
        <a:bodyPr/>
        <a:lstStyle/>
        <a:p>
          <a:endParaRPr lang="en-US"/>
        </a:p>
      </dgm:t>
    </dgm:pt>
    <dgm:pt modelId="{A4DE8807-6F8A-4BA3-A98C-1AAE5084A782}">
      <dgm:prSet/>
      <dgm:spPr/>
      <dgm:t>
        <a:bodyPr/>
        <a:lstStyle/>
        <a:p>
          <a:endParaRPr lang="en-US" b="1" dirty="0"/>
        </a:p>
      </dgm:t>
    </dgm:pt>
    <dgm:pt modelId="{5989D9BB-B2E4-4BBB-AFD5-B32E0D18AE3C}" type="parTrans" cxnId="{113590AF-CEC6-4BD2-9E28-6F25DC10647F}">
      <dgm:prSet/>
      <dgm:spPr/>
      <dgm:t>
        <a:bodyPr/>
        <a:lstStyle/>
        <a:p>
          <a:endParaRPr lang="en-US"/>
        </a:p>
      </dgm:t>
    </dgm:pt>
    <dgm:pt modelId="{F48402D5-BEE0-43CD-A802-0336553B99C8}" type="sibTrans" cxnId="{113590AF-CEC6-4BD2-9E28-6F25DC10647F}">
      <dgm:prSet/>
      <dgm:spPr/>
      <dgm:t>
        <a:bodyPr/>
        <a:lstStyle/>
        <a:p>
          <a:endParaRPr lang="en-US"/>
        </a:p>
      </dgm:t>
    </dgm:pt>
    <dgm:pt modelId="{97590D6D-492D-4EF6-A6F4-E7CAE3E9FE5C}">
      <dgm:prSet/>
      <dgm:spPr/>
      <dgm:t>
        <a:bodyPr/>
        <a:lstStyle/>
        <a:p>
          <a:r>
            <a:rPr lang="en-US" b="0" dirty="0">
              <a:latin typeface="+mj-lt"/>
            </a:rPr>
            <a:t>Service coordinators are also responsible for:</a:t>
          </a:r>
        </a:p>
      </dgm:t>
    </dgm:pt>
    <dgm:pt modelId="{CF764EA8-1B9F-4A88-9682-7F4EE22EEFBF}" type="parTrans" cxnId="{E699A05B-0E16-4554-A460-CA9019860AFB}">
      <dgm:prSet/>
      <dgm:spPr/>
      <dgm:t>
        <a:bodyPr/>
        <a:lstStyle/>
        <a:p>
          <a:endParaRPr lang="en-US"/>
        </a:p>
      </dgm:t>
    </dgm:pt>
    <dgm:pt modelId="{D863F5B1-A61B-4E4C-9481-663CE1552051}" type="sibTrans" cxnId="{E699A05B-0E16-4554-A460-CA9019860AFB}">
      <dgm:prSet/>
      <dgm:spPr/>
      <dgm:t>
        <a:bodyPr/>
        <a:lstStyle/>
        <a:p>
          <a:endParaRPr lang="en-US"/>
        </a:p>
      </dgm:t>
    </dgm:pt>
    <dgm:pt modelId="{009A03AB-0EB9-45A3-89A3-75CA02D4F974}">
      <dgm:prSet/>
      <dgm:spPr/>
      <dgm:t>
        <a:bodyPr/>
        <a:lstStyle/>
        <a:p>
          <a:r>
            <a:rPr lang="en-US" b="0" dirty="0">
              <a:latin typeface="+mj-lt"/>
            </a:rPr>
            <a:t>Overseeing pre-tenancy and transition services for housing, which prepare and support the participant’s move to housing in an integrated setting. </a:t>
          </a:r>
        </a:p>
      </dgm:t>
    </dgm:pt>
    <dgm:pt modelId="{8C5B02EE-2682-456D-AFDA-5FE717EC51CB}" type="parTrans" cxnId="{EE0292D0-1605-4C99-B927-5394FC0AF57A}">
      <dgm:prSet/>
      <dgm:spPr/>
      <dgm:t>
        <a:bodyPr/>
        <a:lstStyle/>
        <a:p>
          <a:endParaRPr lang="en-US"/>
        </a:p>
      </dgm:t>
    </dgm:pt>
    <dgm:pt modelId="{D8BE5B71-549B-4A4A-ADAE-4A3496690B0B}" type="sibTrans" cxnId="{EE0292D0-1605-4C99-B927-5394FC0AF57A}">
      <dgm:prSet/>
      <dgm:spPr/>
      <dgm:t>
        <a:bodyPr/>
        <a:lstStyle/>
        <a:p>
          <a:endParaRPr lang="en-US"/>
        </a:p>
      </dgm:t>
    </dgm:pt>
    <dgm:pt modelId="{E8E275E9-5B35-4B8D-BB12-BB0F529948F2}">
      <dgm:prSet/>
      <dgm:spPr/>
      <dgm:t>
        <a:bodyPr/>
        <a:lstStyle/>
        <a:p>
          <a:r>
            <a:rPr lang="en-US" b="0" dirty="0">
              <a:latin typeface="+mj-lt"/>
            </a:rPr>
            <a:t>These services include assistance to obtain and retain housing, activities to foster independence, and assistance in developing community resources to support successful tenancy and maintain residency in the community.</a:t>
          </a:r>
        </a:p>
      </dgm:t>
    </dgm:pt>
    <dgm:pt modelId="{D2723493-158B-4D3A-A941-1E532E1CC9B8}" type="parTrans" cxnId="{FEA97880-B3C5-406E-A036-B725A2BA7114}">
      <dgm:prSet/>
      <dgm:spPr/>
      <dgm:t>
        <a:bodyPr/>
        <a:lstStyle/>
        <a:p>
          <a:endParaRPr lang="en-US"/>
        </a:p>
      </dgm:t>
    </dgm:pt>
    <dgm:pt modelId="{A81D7FBB-56B7-4832-83A6-14BFCE676679}" type="sibTrans" cxnId="{FEA97880-B3C5-406E-A036-B725A2BA7114}">
      <dgm:prSet/>
      <dgm:spPr/>
      <dgm:t>
        <a:bodyPr/>
        <a:lstStyle/>
        <a:p>
          <a:endParaRPr lang="en-US"/>
        </a:p>
      </dgm:t>
    </dgm:pt>
    <dgm:pt modelId="{8BC5AA66-CCF8-40E0-B25D-B837E1104922}">
      <dgm:prSet/>
      <dgm:spPr/>
      <dgm:t>
        <a:bodyPr/>
        <a:lstStyle/>
        <a:p>
          <a:r>
            <a:rPr lang="en-US" b="0" dirty="0">
              <a:latin typeface="+mj-lt"/>
            </a:rPr>
            <a:t>Supporting individuals in nursing facilities, as well as individuals receiving LTSS in the community.  </a:t>
          </a:r>
        </a:p>
      </dgm:t>
    </dgm:pt>
    <dgm:pt modelId="{2D24B250-14F7-4877-A34C-6ABC31634617}" type="parTrans" cxnId="{F16C9348-95BB-4B1A-9489-ABD0FF66EC09}">
      <dgm:prSet/>
      <dgm:spPr/>
      <dgm:t>
        <a:bodyPr/>
        <a:lstStyle/>
        <a:p>
          <a:endParaRPr lang="en-US"/>
        </a:p>
      </dgm:t>
    </dgm:pt>
    <dgm:pt modelId="{FC8C8AE5-B5C5-4D29-A25E-751A6FC769E7}" type="sibTrans" cxnId="{F16C9348-95BB-4B1A-9489-ABD0FF66EC09}">
      <dgm:prSet/>
      <dgm:spPr/>
      <dgm:t>
        <a:bodyPr/>
        <a:lstStyle/>
        <a:p>
          <a:endParaRPr lang="en-US"/>
        </a:p>
      </dgm:t>
    </dgm:pt>
    <dgm:pt modelId="{5413FBCF-B67B-483F-AB2F-FB5A6339AE5C}">
      <dgm:prSet/>
      <dgm:spPr/>
      <dgm:t>
        <a:bodyPr/>
        <a:lstStyle/>
        <a:p>
          <a:endParaRPr lang="en-US" b="0" dirty="0">
            <a:latin typeface="+mj-lt"/>
          </a:endParaRPr>
        </a:p>
      </dgm:t>
    </dgm:pt>
    <dgm:pt modelId="{584234E7-CFFC-45BB-A846-EBE45F2766C8}" type="parTrans" cxnId="{825663C7-FF4F-4B1C-9B68-D1E7908D610D}">
      <dgm:prSet/>
      <dgm:spPr/>
      <dgm:t>
        <a:bodyPr/>
        <a:lstStyle/>
        <a:p>
          <a:endParaRPr lang="en-US"/>
        </a:p>
      </dgm:t>
    </dgm:pt>
    <dgm:pt modelId="{036527B0-1558-4280-BD16-5237FA966DA9}" type="sibTrans" cxnId="{825663C7-FF4F-4B1C-9B68-D1E7908D610D}">
      <dgm:prSet/>
      <dgm:spPr/>
      <dgm:t>
        <a:bodyPr/>
        <a:lstStyle/>
        <a:p>
          <a:endParaRPr lang="en-US"/>
        </a:p>
      </dgm:t>
    </dgm:pt>
    <dgm:pt modelId="{3460FC2B-5088-4A84-BA58-60E2842F436F}" type="pres">
      <dgm:prSet presAssocID="{60C05124-C49D-4B6A-9D5B-23D8B5A6F5D8}" presName="Name0" presStyleCnt="0">
        <dgm:presLayoutVars>
          <dgm:dir/>
          <dgm:animLvl val="lvl"/>
          <dgm:resizeHandles val="exact"/>
        </dgm:presLayoutVars>
      </dgm:prSet>
      <dgm:spPr/>
    </dgm:pt>
    <dgm:pt modelId="{A156257C-04DA-415D-8BF0-B84B8E43E74C}" type="pres">
      <dgm:prSet presAssocID="{E667E607-160F-4FB7-B9F5-15BF835B5BD3}" presName="composite" presStyleCnt="0"/>
      <dgm:spPr/>
    </dgm:pt>
    <dgm:pt modelId="{5384852C-1290-4328-9320-D666592D37F5}" type="pres">
      <dgm:prSet presAssocID="{E667E607-160F-4FB7-B9F5-15BF835B5BD3}" presName="parTx" presStyleLbl="alignNode1" presStyleIdx="0" presStyleCnt="1">
        <dgm:presLayoutVars>
          <dgm:chMax val="0"/>
          <dgm:chPref val="0"/>
          <dgm:bulletEnabled val="1"/>
        </dgm:presLayoutVars>
      </dgm:prSet>
      <dgm:spPr/>
    </dgm:pt>
    <dgm:pt modelId="{7E18980F-FF0D-482A-B63D-0503559FFBE3}" type="pres">
      <dgm:prSet presAssocID="{E667E607-160F-4FB7-B9F5-15BF835B5BD3}" presName="desTx" presStyleLbl="alignAccFollowNode1" presStyleIdx="0" presStyleCnt="1">
        <dgm:presLayoutVars>
          <dgm:bulletEnabled val="1"/>
        </dgm:presLayoutVars>
      </dgm:prSet>
      <dgm:spPr/>
    </dgm:pt>
  </dgm:ptLst>
  <dgm:cxnLst>
    <dgm:cxn modelId="{B71EEF06-8535-4BA1-A27C-A7F2EE068709}" type="presOf" srcId="{FD2B4359-05AC-4A21-AAC5-FAF97BFD85A2}" destId="{7E18980F-FF0D-482A-B63D-0503559FFBE3}" srcOrd="0" destOrd="0" presId="urn:microsoft.com/office/officeart/2005/8/layout/hList1"/>
    <dgm:cxn modelId="{BBB14D07-2821-4E22-B81B-F54E6CC5A8AD}" srcId="{60C05124-C49D-4B6A-9D5B-23D8B5A6F5D8}" destId="{E667E607-160F-4FB7-B9F5-15BF835B5BD3}" srcOrd="0" destOrd="0" parTransId="{EE4FD2B0-C4F3-413E-A37E-EEACFADB8676}" sibTransId="{D5F05B90-4D61-41F3-ABA0-1B0F38094585}"/>
    <dgm:cxn modelId="{909C910D-6E75-4936-B698-EF8AD74D8075}" srcId="{E667E607-160F-4FB7-B9F5-15BF835B5BD3}" destId="{36914EF7-4E43-4F23-AFC3-0B6571A4B618}" srcOrd="4" destOrd="0" parTransId="{5F5BC6A0-643E-479C-9D3F-6027EE62BC0B}" sibTransId="{18BCF3A8-62E3-4408-B522-3BB2F63E1A76}"/>
    <dgm:cxn modelId="{8ABA9D1D-C05F-4413-972E-34ACA4284B8D}" type="presOf" srcId="{97590D6D-492D-4EF6-A6F4-E7CAE3E9FE5C}" destId="{7E18980F-FF0D-482A-B63D-0503559FFBE3}" srcOrd="0" destOrd="1" presId="urn:microsoft.com/office/officeart/2005/8/layout/hList1"/>
    <dgm:cxn modelId="{9EE0FB3D-8D0D-4C16-93C6-8E892DBFBCE2}" type="presOf" srcId="{60C05124-C49D-4B6A-9D5B-23D8B5A6F5D8}" destId="{3460FC2B-5088-4A84-BA58-60E2842F436F}" srcOrd="0" destOrd="0" presId="urn:microsoft.com/office/officeart/2005/8/layout/hList1"/>
    <dgm:cxn modelId="{E699A05B-0E16-4554-A460-CA9019860AFB}" srcId="{E667E607-160F-4FB7-B9F5-15BF835B5BD3}" destId="{97590D6D-492D-4EF6-A6F4-E7CAE3E9FE5C}" srcOrd="1" destOrd="0" parTransId="{CF764EA8-1B9F-4A88-9682-7F4EE22EEFBF}" sibTransId="{D863F5B1-A61B-4E4C-9481-663CE1552051}"/>
    <dgm:cxn modelId="{A3D47B5F-1031-4CBA-BE05-5303A28C2C3B}" type="presOf" srcId="{A4DE8807-6F8A-4BA3-A98C-1AAE5084A782}" destId="{7E18980F-FF0D-482A-B63D-0503559FFBE3}" srcOrd="0" destOrd="6" presId="urn:microsoft.com/office/officeart/2005/8/layout/hList1"/>
    <dgm:cxn modelId="{F1501D44-0E71-44B6-99FD-7CE0E72A5635}" srcId="{E667E607-160F-4FB7-B9F5-15BF835B5BD3}" destId="{FD2B4359-05AC-4A21-AAC5-FAF97BFD85A2}" srcOrd="0" destOrd="0" parTransId="{7525DA56-B0E1-4815-AAF3-6EDD5797DB12}" sibTransId="{EAA44C4E-0B9F-4B6E-97B9-D1AFF694380E}"/>
    <dgm:cxn modelId="{F17C8D48-37A0-4F3C-9556-D329B0148988}" type="presOf" srcId="{8BC5AA66-CCF8-40E0-B25D-B837E1104922}" destId="{7E18980F-FF0D-482A-B63D-0503559FFBE3}" srcOrd="0" destOrd="4" presId="urn:microsoft.com/office/officeart/2005/8/layout/hList1"/>
    <dgm:cxn modelId="{F16C9348-95BB-4B1A-9489-ABD0FF66EC09}" srcId="{97590D6D-492D-4EF6-A6F4-E7CAE3E9FE5C}" destId="{8BC5AA66-CCF8-40E0-B25D-B837E1104922}" srcOrd="1" destOrd="0" parTransId="{2D24B250-14F7-4877-A34C-6ABC31634617}" sibTransId="{FC8C8AE5-B5C5-4D29-A25E-751A6FC769E7}"/>
    <dgm:cxn modelId="{FEA97880-B3C5-406E-A036-B725A2BA7114}" srcId="{009A03AB-0EB9-45A3-89A3-75CA02D4F974}" destId="{E8E275E9-5B35-4B8D-BB12-BB0F529948F2}" srcOrd="0" destOrd="0" parTransId="{D2723493-158B-4D3A-A941-1E532E1CC9B8}" sibTransId="{A81D7FBB-56B7-4832-83A6-14BFCE676679}"/>
    <dgm:cxn modelId="{DD30CE87-309D-4CA1-819F-A35044F9AB78}" type="presOf" srcId="{5413FBCF-B67B-483F-AB2F-FB5A6339AE5C}" destId="{7E18980F-FF0D-482A-B63D-0503559FFBE3}" srcOrd="0" destOrd="5" presId="urn:microsoft.com/office/officeart/2005/8/layout/hList1"/>
    <dgm:cxn modelId="{2E22FB95-C7B8-41E3-BE88-1C8D13E494E8}" type="presOf" srcId="{009A03AB-0EB9-45A3-89A3-75CA02D4F974}" destId="{7E18980F-FF0D-482A-B63D-0503559FFBE3}" srcOrd="0" destOrd="2" presId="urn:microsoft.com/office/officeart/2005/8/layout/hList1"/>
    <dgm:cxn modelId="{C62E4A97-D29C-4F95-95A4-F97D4B9984DF}" type="presOf" srcId="{E8E275E9-5B35-4B8D-BB12-BB0F529948F2}" destId="{7E18980F-FF0D-482A-B63D-0503559FFBE3}" srcOrd="0" destOrd="3" presId="urn:microsoft.com/office/officeart/2005/8/layout/hList1"/>
    <dgm:cxn modelId="{113590AF-CEC6-4BD2-9E28-6F25DC10647F}" srcId="{E667E607-160F-4FB7-B9F5-15BF835B5BD3}" destId="{A4DE8807-6F8A-4BA3-A98C-1AAE5084A782}" srcOrd="3" destOrd="0" parTransId="{5989D9BB-B2E4-4BBB-AFD5-B32E0D18AE3C}" sibTransId="{F48402D5-BEE0-43CD-A802-0336553B99C8}"/>
    <dgm:cxn modelId="{DD1945BB-FABC-407D-B005-6C96DA1FA9EA}" type="presOf" srcId="{E667E607-160F-4FB7-B9F5-15BF835B5BD3}" destId="{5384852C-1290-4328-9320-D666592D37F5}" srcOrd="0" destOrd="0" presId="urn:microsoft.com/office/officeart/2005/8/layout/hList1"/>
    <dgm:cxn modelId="{825663C7-FF4F-4B1C-9B68-D1E7908D610D}" srcId="{E667E607-160F-4FB7-B9F5-15BF835B5BD3}" destId="{5413FBCF-B67B-483F-AB2F-FB5A6339AE5C}" srcOrd="2" destOrd="0" parTransId="{584234E7-CFFC-45BB-A846-EBE45F2766C8}" sibTransId="{036527B0-1558-4280-BD16-5237FA966DA9}"/>
    <dgm:cxn modelId="{EE0292D0-1605-4C99-B927-5394FC0AF57A}" srcId="{97590D6D-492D-4EF6-A6F4-E7CAE3E9FE5C}" destId="{009A03AB-0EB9-45A3-89A3-75CA02D4F974}" srcOrd="0" destOrd="0" parTransId="{8C5B02EE-2682-456D-AFDA-5FE717EC51CB}" sibTransId="{D8BE5B71-549B-4A4A-ADAE-4A3496690B0B}"/>
    <dgm:cxn modelId="{7FB332E7-9B16-433E-8163-D56B393C3D27}" type="presOf" srcId="{36914EF7-4E43-4F23-AFC3-0B6571A4B618}" destId="{7E18980F-FF0D-482A-B63D-0503559FFBE3}" srcOrd="0" destOrd="7" presId="urn:microsoft.com/office/officeart/2005/8/layout/hList1"/>
    <dgm:cxn modelId="{1E2732C5-7C1C-4945-BBE7-F54D7F123D21}" type="presParOf" srcId="{3460FC2B-5088-4A84-BA58-60E2842F436F}" destId="{A156257C-04DA-415D-8BF0-B84B8E43E74C}" srcOrd="0" destOrd="0" presId="urn:microsoft.com/office/officeart/2005/8/layout/hList1"/>
    <dgm:cxn modelId="{B105E72E-BF65-48AE-A20F-141F128C565E}" type="presParOf" srcId="{A156257C-04DA-415D-8BF0-B84B8E43E74C}" destId="{5384852C-1290-4328-9320-D666592D37F5}" srcOrd="0" destOrd="0" presId="urn:microsoft.com/office/officeart/2005/8/layout/hList1"/>
    <dgm:cxn modelId="{92ED9C71-44C4-42EC-B519-805F05DEE9C4}" type="presParOf" srcId="{A156257C-04DA-415D-8BF0-B84B8E43E74C}" destId="{7E18980F-FF0D-482A-B63D-0503559FFBE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AF12A-E1EF-4999-913A-F405EFF04E94}">
      <dsp:nvSpPr>
        <dsp:cNvPr id="0" name=""/>
        <dsp:cNvSpPr/>
      </dsp:nvSpPr>
      <dsp:spPr>
        <a:xfrm>
          <a:off x="49" y="97945"/>
          <a:ext cx="4762782" cy="5184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FEE-FOR-SERVICE</a:t>
          </a:r>
        </a:p>
      </dsp:txBody>
      <dsp:txXfrm>
        <a:off x="49" y="97945"/>
        <a:ext cx="4762782" cy="518400"/>
      </dsp:txXfrm>
    </dsp:sp>
    <dsp:sp modelId="{6DBD38F3-AE7E-4365-B738-49F9094C3C1C}">
      <dsp:nvSpPr>
        <dsp:cNvPr id="0" name=""/>
        <dsp:cNvSpPr/>
      </dsp:nvSpPr>
      <dsp:spPr>
        <a:xfrm>
          <a:off x="49" y="616345"/>
          <a:ext cx="4762782" cy="3437083"/>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latin typeface="+mj-lt"/>
            </a:rPr>
            <a:t>Service coordination is a billable service under the HCBS waivers.</a:t>
          </a:r>
        </a:p>
        <a:p>
          <a:pPr marL="171450" lvl="1" indent="-171450" algn="l" defTabSz="800100">
            <a:lnSpc>
              <a:spcPct val="90000"/>
            </a:lnSpc>
            <a:spcBef>
              <a:spcPct val="0"/>
            </a:spcBef>
            <a:spcAft>
              <a:spcPct val="15000"/>
            </a:spcAft>
            <a:buChar char="•"/>
          </a:pPr>
          <a:r>
            <a:rPr lang="en-US" sz="1800" kern="1200" dirty="0">
              <a:latin typeface="+mj-lt"/>
            </a:rPr>
            <a:t>Service coordination identifies, coordinates, and assists participants in gaining access to needed waiver services and State Plan services, as well as non-Medicaid funded medical, social, housing, educational and other services and supports. </a:t>
          </a:r>
        </a:p>
        <a:p>
          <a:pPr marL="171450" lvl="1" indent="-171450" algn="l" defTabSz="800100">
            <a:lnSpc>
              <a:spcPct val="90000"/>
            </a:lnSpc>
            <a:spcBef>
              <a:spcPct val="0"/>
            </a:spcBef>
            <a:spcAft>
              <a:spcPct val="15000"/>
            </a:spcAft>
            <a:buChar char="•"/>
          </a:pPr>
          <a:endParaRPr lang="en-US" sz="1800" kern="1200" dirty="0">
            <a:latin typeface="+mj-lt"/>
          </a:endParaRPr>
        </a:p>
      </dsp:txBody>
      <dsp:txXfrm>
        <a:off x="49" y="616345"/>
        <a:ext cx="4762782" cy="3437083"/>
      </dsp:txXfrm>
    </dsp:sp>
    <dsp:sp modelId="{E875D161-24A3-4E8B-A813-DFBEC5D3069D}">
      <dsp:nvSpPr>
        <dsp:cNvPr id="0" name=""/>
        <dsp:cNvSpPr/>
      </dsp:nvSpPr>
      <dsp:spPr>
        <a:xfrm>
          <a:off x="5429622" y="109075"/>
          <a:ext cx="4762782" cy="5184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CHC</a:t>
          </a:r>
        </a:p>
      </dsp:txBody>
      <dsp:txXfrm>
        <a:off x="5429622" y="109075"/>
        <a:ext cx="4762782" cy="518400"/>
      </dsp:txXfrm>
    </dsp:sp>
    <dsp:sp modelId="{CE5B87E5-2995-48E3-96F0-CD110BD84210}">
      <dsp:nvSpPr>
        <dsp:cNvPr id="0" name=""/>
        <dsp:cNvSpPr/>
      </dsp:nvSpPr>
      <dsp:spPr>
        <a:xfrm>
          <a:off x="5429622" y="616345"/>
          <a:ext cx="4762782" cy="3437083"/>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0" kern="1200" dirty="0">
              <a:latin typeface="+mj-lt"/>
            </a:rPr>
            <a:t>The CHC managed care organization </a:t>
          </a:r>
          <a:br>
            <a:rPr lang="en-US" sz="1800" b="0" kern="1200" dirty="0">
              <a:latin typeface="+mj-lt"/>
            </a:rPr>
          </a:br>
          <a:r>
            <a:rPr lang="en-US" sz="1800" b="0" kern="1200" dirty="0">
              <a:latin typeface="+mj-lt"/>
            </a:rPr>
            <a:t>(CHC-MCO) will provide service coordination </a:t>
          </a:r>
          <a:br>
            <a:rPr lang="en-US" sz="1800" b="0" kern="1200" dirty="0">
              <a:latin typeface="+mj-lt"/>
            </a:rPr>
          </a:br>
          <a:r>
            <a:rPr lang="en-US" sz="1800" b="0" kern="1200" dirty="0">
              <a:latin typeface="+mj-lt"/>
            </a:rPr>
            <a:t>as an administrative function of the CHC-MCO.</a:t>
          </a:r>
        </a:p>
        <a:p>
          <a:pPr marL="171450" lvl="1" indent="-171450" algn="l" defTabSz="800100">
            <a:lnSpc>
              <a:spcPct val="90000"/>
            </a:lnSpc>
            <a:spcBef>
              <a:spcPct val="0"/>
            </a:spcBef>
            <a:spcAft>
              <a:spcPct val="15000"/>
            </a:spcAft>
            <a:buChar char="•"/>
          </a:pPr>
          <a:r>
            <a:rPr lang="en-US" sz="1800" b="0" kern="1200" dirty="0">
              <a:latin typeface="+mj-lt"/>
            </a:rPr>
            <a:t>Service coordinators lead the person-centered service planning process and oversee the implementation of person-centered service plans (PCSPs).</a:t>
          </a:r>
        </a:p>
        <a:p>
          <a:pPr marL="171450" lvl="1" indent="-171450" algn="l" defTabSz="800100">
            <a:lnSpc>
              <a:spcPct val="90000"/>
            </a:lnSpc>
            <a:spcBef>
              <a:spcPct val="0"/>
            </a:spcBef>
            <a:spcAft>
              <a:spcPct val="15000"/>
            </a:spcAft>
            <a:buChar char="•"/>
          </a:pPr>
          <a:r>
            <a:rPr lang="en-US" sz="1800" b="0" kern="1200" dirty="0">
              <a:latin typeface="+mj-lt"/>
            </a:rPr>
            <a:t>The service coordination function must be provided by an appropriately qualified service coordinator employed by, or under contract with, the CHC-MCO.</a:t>
          </a:r>
        </a:p>
        <a:p>
          <a:pPr marL="171450" lvl="1" indent="-171450" algn="l" defTabSz="800100">
            <a:lnSpc>
              <a:spcPct val="90000"/>
            </a:lnSpc>
            <a:spcBef>
              <a:spcPct val="0"/>
            </a:spcBef>
            <a:spcAft>
              <a:spcPct val="15000"/>
            </a:spcAft>
            <a:buChar char="•"/>
          </a:pPr>
          <a:endParaRPr lang="en-US" sz="1800" b="0" kern="1200" dirty="0">
            <a:solidFill>
              <a:schemeClr val="tx1"/>
            </a:solidFill>
            <a:latin typeface="+mj-lt"/>
          </a:endParaRPr>
        </a:p>
      </dsp:txBody>
      <dsp:txXfrm>
        <a:off x="5429622" y="616345"/>
        <a:ext cx="4762782" cy="3437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AF12A-E1EF-4999-913A-F405EFF04E94}">
      <dsp:nvSpPr>
        <dsp:cNvPr id="0" name=""/>
        <dsp:cNvSpPr/>
      </dsp:nvSpPr>
      <dsp:spPr>
        <a:xfrm>
          <a:off x="49" y="197612"/>
          <a:ext cx="4762782" cy="4896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FEE-FOR-SERVICE</a:t>
          </a:r>
        </a:p>
      </dsp:txBody>
      <dsp:txXfrm>
        <a:off x="49" y="197612"/>
        <a:ext cx="4762782" cy="489600"/>
      </dsp:txXfrm>
    </dsp:sp>
    <dsp:sp modelId="{6DBD38F3-AE7E-4365-B738-49F9094C3C1C}">
      <dsp:nvSpPr>
        <dsp:cNvPr id="0" name=""/>
        <dsp:cNvSpPr/>
      </dsp:nvSpPr>
      <dsp:spPr>
        <a:xfrm>
          <a:off x="49" y="687212"/>
          <a:ext cx="4762782" cy="326655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latin typeface="+mj-lt"/>
            </a:rPr>
            <a:t>In the performance of providing information to participants, the service coordinator will:</a:t>
          </a:r>
        </a:p>
        <a:p>
          <a:pPr marL="342900" lvl="2" indent="-171450" algn="l" defTabSz="755650">
            <a:lnSpc>
              <a:spcPct val="90000"/>
            </a:lnSpc>
            <a:spcBef>
              <a:spcPct val="0"/>
            </a:spcBef>
            <a:spcAft>
              <a:spcPct val="15000"/>
            </a:spcAft>
            <a:buChar char="•"/>
          </a:pPr>
          <a:r>
            <a:rPr lang="en-US" sz="1700" kern="1200" dirty="0">
              <a:latin typeface="+mj-lt"/>
            </a:rPr>
            <a:t>Inform participants about: the waiver, required needs assessments, the participant-centered planning process, service alternatives, service delivery options (opportunities for participant-direction), roles, rights, risks and responsibilities.</a:t>
          </a:r>
        </a:p>
        <a:p>
          <a:pPr marL="342900" lvl="2" indent="-171450" algn="l" defTabSz="755650">
            <a:lnSpc>
              <a:spcPct val="90000"/>
            </a:lnSpc>
            <a:spcBef>
              <a:spcPct val="0"/>
            </a:spcBef>
            <a:spcAft>
              <a:spcPct val="15000"/>
            </a:spcAft>
            <a:buChar char="•"/>
          </a:pPr>
          <a:r>
            <a:rPr lang="en-US" sz="1700" kern="1200" dirty="0">
              <a:latin typeface="+mj-lt"/>
            </a:rPr>
            <a:t>Inform participants on fair hearing rights and assist with fair hearing requests when needed and upon request.</a:t>
          </a:r>
        </a:p>
        <a:p>
          <a:pPr marL="171450" lvl="1" indent="-171450" algn="l" defTabSz="755650">
            <a:lnSpc>
              <a:spcPct val="90000"/>
            </a:lnSpc>
            <a:spcBef>
              <a:spcPct val="0"/>
            </a:spcBef>
            <a:spcAft>
              <a:spcPct val="15000"/>
            </a:spcAft>
            <a:buChar char="•"/>
          </a:pPr>
          <a:endParaRPr lang="en-US" sz="1700" kern="1200" dirty="0">
            <a:latin typeface="+mj-lt"/>
          </a:endParaRPr>
        </a:p>
        <a:p>
          <a:pPr marL="171450" lvl="1" indent="-171450" algn="l" defTabSz="755650">
            <a:lnSpc>
              <a:spcPct val="90000"/>
            </a:lnSpc>
            <a:spcBef>
              <a:spcPct val="0"/>
            </a:spcBef>
            <a:spcAft>
              <a:spcPct val="15000"/>
            </a:spcAft>
            <a:buChar char="•"/>
          </a:pPr>
          <a:endParaRPr lang="en-US" sz="1700" kern="1200" dirty="0">
            <a:latin typeface="+mj-lt"/>
          </a:endParaRPr>
        </a:p>
      </dsp:txBody>
      <dsp:txXfrm>
        <a:off x="49" y="687212"/>
        <a:ext cx="4762782" cy="3266550"/>
      </dsp:txXfrm>
    </dsp:sp>
    <dsp:sp modelId="{E875D161-24A3-4E8B-A813-DFBEC5D3069D}">
      <dsp:nvSpPr>
        <dsp:cNvPr id="0" name=""/>
        <dsp:cNvSpPr/>
      </dsp:nvSpPr>
      <dsp:spPr>
        <a:xfrm>
          <a:off x="5429622" y="208124"/>
          <a:ext cx="4762782" cy="4896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CHC</a:t>
          </a:r>
        </a:p>
      </dsp:txBody>
      <dsp:txXfrm>
        <a:off x="5429622" y="208124"/>
        <a:ext cx="4762782" cy="489600"/>
      </dsp:txXfrm>
    </dsp:sp>
    <dsp:sp modelId="{CE5B87E5-2995-48E3-96F0-CD110BD84210}">
      <dsp:nvSpPr>
        <dsp:cNvPr id="0" name=""/>
        <dsp:cNvSpPr/>
      </dsp:nvSpPr>
      <dsp:spPr>
        <a:xfrm>
          <a:off x="5429622" y="687212"/>
          <a:ext cx="4762782" cy="326655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b="0" kern="1200" dirty="0">
              <a:latin typeface="+mj-lt"/>
            </a:rPr>
            <a:t>Service coordinators are responsible to inform participants about: available LTSS, required needs assessments, the participant-centered service planning process, service alternatives, service delivery options (opportunities for participant-direction), roles, rights, risks and responsibilities, fair hearing rights and assist with fair hearing requests when needed and upon request.</a:t>
          </a:r>
        </a:p>
        <a:p>
          <a:pPr marL="171450" lvl="1" indent="-171450" algn="l" defTabSz="755650">
            <a:lnSpc>
              <a:spcPct val="90000"/>
            </a:lnSpc>
            <a:spcBef>
              <a:spcPct val="0"/>
            </a:spcBef>
            <a:spcAft>
              <a:spcPct val="15000"/>
            </a:spcAft>
            <a:buChar char="•"/>
          </a:pPr>
          <a:r>
            <a:rPr lang="en-US" sz="1700" b="1" kern="1200" dirty="0">
              <a:latin typeface="+mj-lt"/>
            </a:rPr>
            <a:t>Service coordinators are also responsible for ensuring the health, welfare, and safety of the participant on on-going basis.  </a:t>
          </a:r>
          <a:endParaRPr lang="en-US" sz="1700" b="0" kern="1200" dirty="0">
            <a:latin typeface="+mj-lt"/>
          </a:endParaRPr>
        </a:p>
        <a:p>
          <a:pPr marL="171450" lvl="1" indent="-171450" algn="l" defTabSz="755650">
            <a:lnSpc>
              <a:spcPct val="90000"/>
            </a:lnSpc>
            <a:spcBef>
              <a:spcPct val="0"/>
            </a:spcBef>
            <a:spcAft>
              <a:spcPct val="15000"/>
            </a:spcAft>
            <a:buChar char="•"/>
          </a:pPr>
          <a:endParaRPr lang="en-US" sz="1700" b="1" kern="1200" dirty="0">
            <a:solidFill>
              <a:schemeClr val="tx1"/>
            </a:solidFill>
            <a:latin typeface="+mj-lt"/>
          </a:endParaRPr>
        </a:p>
      </dsp:txBody>
      <dsp:txXfrm>
        <a:off x="5429622" y="687212"/>
        <a:ext cx="4762782" cy="32665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AF12A-E1EF-4999-913A-F405EFF04E94}">
      <dsp:nvSpPr>
        <dsp:cNvPr id="0" name=""/>
        <dsp:cNvSpPr/>
      </dsp:nvSpPr>
      <dsp:spPr>
        <a:xfrm>
          <a:off x="5202" y="57607"/>
          <a:ext cx="2862024" cy="5249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FEE-FOR-SERVICE</a:t>
          </a:r>
        </a:p>
      </dsp:txBody>
      <dsp:txXfrm>
        <a:off x="5202" y="57607"/>
        <a:ext cx="2862024" cy="524991"/>
      </dsp:txXfrm>
    </dsp:sp>
    <dsp:sp modelId="{6DBD38F3-AE7E-4365-B738-49F9094C3C1C}">
      <dsp:nvSpPr>
        <dsp:cNvPr id="0" name=""/>
        <dsp:cNvSpPr/>
      </dsp:nvSpPr>
      <dsp:spPr>
        <a:xfrm>
          <a:off x="5202" y="582598"/>
          <a:ext cx="2862024" cy="333320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a:latin typeface="+mj-lt"/>
            </a:rPr>
            <a:t>Collect additional necessary information, including -- at a minimum -- participant preferences, strengths and goals to inform the development of the PCSP</a:t>
          </a:r>
        </a:p>
        <a:p>
          <a:pPr marL="114300" lvl="1" indent="-114300" algn="l" defTabSz="577850">
            <a:lnSpc>
              <a:spcPct val="90000"/>
            </a:lnSpc>
            <a:spcBef>
              <a:spcPct val="0"/>
            </a:spcBef>
            <a:spcAft>
              <a:spcPct val="15000"/>
            </a:spcAft>
            <a:buChar char="•"/>
          </a:pPr>
          <a:r>
            <a:rPr lang="en-US" sz="1300" kern="1200" dirty="0">
              <a:latin typeface="+mj-lt"/>
            </a:rPr>
            <a:t>Assist the participant and his/her service planning team in identifying and choosing willing and qualified providers</a:t>
          </a:r>
        </a:p>
        <a:p>
          <a:pPr marL="114300" lvl="1" indent="-114300" algn="l" defTabSz="577850">
            <a:lnSpc>
              <a:spcPct val="90000"/>
            </a:lnSpc>
            <a:spcBef>
              <a:spcPct val="0"/>
            </a:spcBef>
            <a:spcAft>
              <a:spcPct val="15000"/>
            </a:spcAft>
            <a:buChar char="•"/>
          </a:pPr>
          <a:r>
            <a:rPr lang="en-US" sz="1300" kern="1200" dirty="0">
              <a:latin typeface="+mj-lt"/>
            </a:rPr>
            <a:t>Coordinate efforts and prompt the participant to ensure the completion of activities necessary to maintain waiver eligibility</a:t>
          </a:r>
        </a:p>
        <a:p>
          <a:pPr marL="114300" lvl="1" indent="-114300" algn="l" defTabSz="577850">
            <a:lnSpc>
              <a:spcPct val="90000"/>
            </a:lnSpc>
            <a:spcBef>
              <a:spcPct val="0"/>
            </a:spcBef>
            <a:spcAft>
              <a:spcPct val="15000"/>
            </a:spcAft>
            <a:buChar char="•"/>
          </a:pPr>
          <a:endParaRPr lang="en-US" sz="1300" kern="1200" dirty="0">
            <a:latin typeface="+mj-lt"/>
          </a:endParaRPr>
        </a:p>
        <a:p>
          <a:pPr marL="114300" lvl="1" indent="-114300" algn="l" defTabSz="577850">
            <a:lnSpc>
              <a:spcPct val="90000"/>
            </a:lnSpc>
            <a:spcBef>
              <a:spcPct val="0"/>
            </a:spcBef>
            <a:spcAft>
              <a:spcPct val="15000"/>
            </a:spcAft>
            <a:buChar char="•"/>
          </a:pPr>
          <a:endParaRPr lang="en-US" sz="1300" kern="1200" dirty="0">
            <a:latin typeface="+mj-lt"/>
          </a:endParaRPr>
        </a:p>
      </dsp:txBody>
      <dsp:txXfrm>
        <a:off x="5202" y="582598"/>
        <a:ext cx="2862024" cy="3333202"/>
      </dsp:txXfrm>
    </dsp:sp>
    <dsp:sp modelId="{E875D161-24A3-4E8B-A813-DFBEC5D3069D}">
      <dsp:nvSpPr>
        <dsp:cNvPr id="0" name=""/>
        <dsp:cNvSpPr/>
      </dsp:nvSpPr>
      <dsp:spPr>
        <a:xfrm>
          <a:off x="3841579" y="68878"/>
          <a:ext cx="7236731" cy="5249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CHC</a:t>
          </a:r>
        </a:p>
      </dsp:txBody>
      <dsp:txXfrm>
        <a:off x="3841579" y="68878"/>
        <a:ext cx="7236731" cy="524991"/>
      </dsp:txXfrm>
    </dsp:sp>
    <dsp:sp modelId="{CE5B87E5-2995-48E3-96F0-CD110BD84210}">
      <dsp:nvSpPr>
        <dsp:cNvPr id="0" name=""/>
        <dsp:cNvSpPr/>
      </dsp:nvSpPr>
      <dsp:spPr>
        <a:xfrm>
          <a:off x="3841579" y="582598"/>
          <a:ext cx="7236731" cy="333320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b="0" kern="1200" dirty="0">
              <a:latin typeface="+mj-lt"/>
            </a:rPr>
            <a:t>Collect information to inform the development of the PCSP, including -- at a minimum -- the participant’s preferences, strengths and goals </a:t>
          </a:r>
        </a:p>
        <a:p>
          <a:pPr marL="114300" lvl="1" indent="-114300" algn="l" defTabSz="577850">
            <a:lnSpc>
              <a:spcPct val="90000"/>
            </a:lnSpc>
            <a:spcBef>
              <a:spcPct val="0"/>
            </a:spcBef>
            <a:spcAft>
              <a:spcPct val="15000"/>
            </a:spcAft>
            <a:buChar char="•"/>
          </a:pPr>
          <a:r>
            <a:rPr lang="en-US" sz="1300" b="0" kern="1200" dirty="0">
              <a:latin typeface="+mj-lt"/>
            </a:rPr>
            <a:t>Collect required documentation for the re-evaluation of clinical eligibility, at least annually or more frequently as needed in accordance with department requirements </a:t>
          </a:r>
        </a:p>
        <a:p>
          <a:pPr marL="114300" lvl="1" indent="-114300" algn="l" defTabSz="577850">
            <a:lnSpc>
              <a:spcPct val="90000"/>
            </a:lnSpc>
            <a:spcBef>
              <a:spcPct val="0"/>
            </a:spcBef>
            <a:spcAft>
              <a:spcPct val="15000"/>
            </a:spcAft>
            <a:buChar char="•"/>
          </a:pPr>
          <a:r>
            <a:rPr lang="en-US" sz="1300" b="0" kern="1200" dirty="0">
              <a:latin typeface="+mj-lt"/>
            </a:rPr>
            <a:t>Assist the participant and his/her person-centered planning team to identify and choose willing and qualified providers</a:t>
          </a:r>
        </a:p>
        <a:p>
          <a:pPr marL="114300" lvl="1" indent="-114300" algn="l" defTabSz="577850">
            <a:lnSpc>
              <a:spcPct val="90000"/>
            </a:lnSpc>
            <a:spcBef>
              <a:spcPct val="0"/>
            </a:spcBef>
            <a:spcAft>
              <a:spcPct val="15000"/>
            </a:spcAft>
            <a:buChar char="•"/>
          </a:pPr>
          <a:r>
            <a:rPr lang="en-US" sz="1300" b="0" kern="1200" dirty="0">
              <a:latin typeface="+mj-lt"/>
            </a:rPr>
            <a:t>Coordinate efforts and prompt the participant to complete activities necessary </a:t>
          </a:r>
          <a:br>
            <a:rPr lang="en-US" sz="1300" b="0" kern="1200" dirty="0">
              <a:latin typeface="+mj-lt"/>
            </a:rPr>
          </a:br>
          <a:r>
            <a:rPr lang="en-US" sz="1300" b="0" kern="1200" dirty="0">
              <a:latin typeface="+mj-lt"/>
            </a:rPr>
            <a:t>to maintain waiver eligibility</a:t>
          </a:r>
        </a:p>
        <a:p>
          <a:pPr marL="114300" lvl="1" indent="-114300" algn="l" defTabSz="577850">
            <a:lnSpc>
              <a:spcPct val="90000"/>
            </a:lnSpc>
            <a:spcBef>
              <a:spcPct val="0"/>
            </a:spcBef>
            <a:spcAft>
              <a:spcPct val="15000"/>
            </a:spcAft>
            <a:buChar char="•"/>
          </a:pPr>
          <a:r>
            <a:rPr lang="en-US" sz="1300" b="1" kern="1200" dirty="0"/>
            <a:t>Explore coverage of services to address participant-identified needs through other sources, including services provided under the State Plan, Medicare, and/or private insurance or other community resources</a:t>
          </a:r>
        </a:p>
        <a:p>
          <a:pPr marL="114300" lvl="1" indent="-114300" algn="l" defTabSz="577850">
            <a:lnSpc>
              <a:spcPct val="90000"/>
            </a:lnSpc>
            <a:spcBef>
              <a:spcPct val="0"/>
            </a:spcBef>
            <a:spcAft>
              <a:spcPct val="15000"/>
            </a:spcAft>
            <a:buChar char="•"/>
          </a:pPr>
          <a:r>
            <a:rPr lang="en-US" sz="1300" b="1" kern="1200" dirty="0"/>
            <a:t>Actively coordinate with other individuals and/or entities essential in the physical and/or behavioral care delivery for the participant, including other care coordinators, to ensure seamless coordination between physical, behavioral and support services.</a:t>
          </a:r>
        </a:p>
        <a:p>
          <a:pPr marL="114300" lvl="1" indent="-114300" algn="l" defTabSz="577850">
            <a:lnSpc>
              <a:spcPct val="90000"/>
            </a:lnSpc>
            <a:spcBef>
              <a:spcPct val="0"/>
            </a:spcBef>
            <a:spcAft>
              <a:spcPct val="15000"/>
            </a:spcAft>
            <a:buChar char="•"/>
          </a:pPr>
          <a:endParaRPr lang="en-US" sz="1300" b="1" kern="1200" dirty="0"/>
        </a:p>
        <a:p>
          <a:pPr marL="114300" lvl="1" indent="-114300" algn="l" defTabSz="577850">
            <a:lnSpc>
              <a:spcPct val="90000"/>
            </a:lnSpc>
            <a:spcBef>
              <a:spcPct val="0"/>
            </a:spcBef>
            <a:spcAft>
              <a:spcPct val="15000"/>
            </a:spcAft>
            <a:buChar char="•"/>
          </a:pPr>
          <a:endParaRPr lang="en-US" sz="1300" b="1" kern="1200" dirty="0">
            <a:solidFill>
              <a:schemeClr val="tx1"/>
            </a:solidFill>
            <a:latin typeface="+mj-lt"/>
          </a:endParaRPr>
        </a:p>
      </dsp:txBody>
      <dsp:txXfrm>
        <a:off x="3841579" y="582598"/>
        <a:ext cx="7236731" cy="33332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4852C-1290-4328-9320-D666592D37F5}">
      <dsp:nvSpPr>
        <dsp:cNvPr id="0" name=""/>
        <dsp:cNvSpPr/>
      </dsp:nvSpPr>
      <dsp:spPr>
        <a:xfrm>
          <a:off x="0" y="195793"/>
          <a:ext cx="11083514" cy="51840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Black" panose="020B0A04020102020204" pitchFamily="34" charset="0"/>
            </a:rPr>
            <a:t>CHC</a:t>
          </a:r>
          <a:endParaRPr lang="en-US" kern="1200" dirty="0">
            <a:latin typeface="+mj-lt"/>
          </a:endParaRPr>
        </a:p>
      </dsp:txBody>
      <dsp:txXfrm>
        <a:off x="0" y="195793"/>
        <a:ext cx="11083514" cy="518400"/>
      </dsp:txXfrm>
    </dsp:sp>
    <dsp:sp modelId="{7E18980F-FF0D-482A-B63D-0503559FFBE3}">
      <dsp:nvSpPr>
        <dsp:cNvPr id="0" name=""/>
        <dsp:cNvSpPr/>
      </dsp:nvSpPr>
      <dsp:spPr>
        <a:xfrm>
          <a:off x="0" y="714193"/>
          <a:ext cx="11083514" cy="306342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endParaRPr lang="en-US" sz="1800" b="0" kern="1200" dirty="0">
            <a:latin typeface="+mj-lt"/>
          </a:endParaRPr>
        </a:p>
        <a:p>
          <a:pPr marL="171450" lvl="1" indent="-171450" algn="l" defTabSz="800100">
            <a:lnSpc>
              <a:spcPct val="90000"/>
            </a:lnSpc>
            <a:spcBef>
              <a:spcPct val="0"/>
            </a:spcBef>
            <a:spcAft>
              <a:spcPct val="15000"/>
            </a:spcAft>
            <a:buChar char="•"/>
          </a:pPr>
          <a:r>
            <a:rPr lang="en-US" sz="1800" b="0" kern="1200" dirty="0">
              <a:latin typeface="+mj-lt"/>
            </a:rPr>
            <a:t>Service coordinators are also responsible for:</a:t>
          </a:r>
        </a:p>
        <a:p>
          <a:pPr marL="342900" lvl="2" indent="-171450" algn="l" defTabSz="800100">
            <a:lnSpc>
              <a:spcPct val="90000"/>
            </a:lnSpc>
            <a:spcBef>
              <a:spcPct val="0"/>
            </a:spcBef>
            <a:spcAft>
              <a:spcPct val="15000"/>
            </a:spcAft>
            <a:buChar char="•"/>
          </a:pPr>
          <a:r>
            <a:rPr lang="en-US" sz="1800" b="0" kern="1200" dirty="0">
              <a:latin typeface="+mj-lt"/>
            </a:rPr>
            <a:t>Overseeing pre-tenancy and transition services for housing, which prepare and support the participant’s move to housing in an integrated setting. </a:t>
          </a:r>
        </a:p>
        <a:p>
          <a:pPr marL="514350" lvl="3" indent="-171450" algn="l" defTabSz="800100">
            <a:lnSpc>
              <a:spcPct val="90000"/>
            </a:lnSpc>
            <a:spcBef>
              <a:spcPct val="0"/>
            </a:spcBef>
            <a:spcAft>
              <a:spcPct val="15000"/>
            </a:spcAft>
            <a:buChar char="•"/>
          </a:pPr>
          <a:r>
            <a:rPr lang="en-US" sz="1800" b="0" kern="1200" dirty="0">
              <a:latin typeface="+mj-lt"/>
            </a:rPr>
            <a:t>These services include assistance to obtain and retain housing, activities to foster independence, and assistance in developing community resources to support successful tenancy and maintain residency in the community.</a:t>
          </a:r>
        </a:p>
        <a:p>
          <a:pPr marL="342900" lvl="2" indent="-171450" algn="l" defTabSz="800100">
            <a:lnSpc>
              <a:spcPct val="90000"/>
            </a:lnSpc>
            <a:spcBef>
              <a:spcPct val="0"/>
            </a:spcBef>
            <a:spcAft>
              <a:spcPct val="15000"/>
            </a:spcAft>
            <a:buChar char="•"/>
          </a:pPr>
          <a:r>
            <a:rPr lang="en-US" sz="1800" b="0" kern="1200" dirty="0">
              <a:latin typeface="+mj-lt"/>
            </a:rPr>
            <a:t>Supporting individuals in nursing facilities, as well as individuals receiving LTSS in the community.  </a:t>
          </a:r>
        </a:p>
        <a:p>
          <a:pPr marL="171450" lvl="1" indent="-171450" algn="l" defTabSz="800100">
            <a:lnSpc>
              <a:spcPct val="90000"/>
            </a:lnSpc>
            <a:spcBef>
              <a:spcPct val="0"/>
            </a:spcBef>
            <a:spcAft>
              <a:spcPct val="15000"/>
            </a:spcAft>
            <a:buChar char="•"/>
          </a:pPr>
          <a:endParaRPr lang="en-US" sz="1800" b="0" kern="1200" dirty="0">
            <a:latin typeface="+mj-lt"/>
          </a:endParaRPr>
        </a:p>
        <a:p>
          <a:pPr marL="171450" lvl="1" indent="-171450" algn="l" defTabSz="800100">
            <a:lnSpc>
              <a:spcPct val="90000"/>
            </a:lnSpc>
            <a:spcBef>
              <a:spcPct val="0"/>
            </a:spcBef>
            <a:spcAft>
              <a:spcPct val="15000"/>
            </a:spcAft>
            <a:buChar char="•"/>
          </a:pPr>
          <a:endParaRPr lang="en-US" sz="1800" b="1" kern="1200" dirty="0"/>
        </a:p>
        <a:p>
          <a:pPr marL="171450" lvl="1" indent="-171450" algn="l" defTabSz="800100">
            <a:lnSpc>
              <a:spcPct val="90000"/>
            </a:lnSpc>
            <a:spcBef>
              <a:spcPct val="0"/>
            </a:spcBef>
            <a:spcAft>
              <a:spcPct val="15000"/>
            </a:spcAft>
            <a:buChar char="•"/>
          </a:pPr>
          <a:endParaRPr lang="en-US" sz="1800" b="1" kern="1200" dirty="0">
            <a:solidFill>
              <a:schemeClr val="tx1"/>
            </a:solidFill>
            <a:latin typeface="+mj-lt"/>
          </a:endParaRPr>
        </a:p>
      </dsp:txBody>
      <dsp:txXfrm>
        <a:off x="0" y="714193"/>
        <a:ext cx="11083514" cy="30634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59AE5-4DCC-4C69-B337-7FE74D215B90}" type="datetimeFigureOut">
              <a:rPr lang="en-US" smtClean="0"/>
              <a:t>5/9/2019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6F306-91D6-4616-9D0A-072C22CF8379}" type="slidenum">
              <a:rPr lang="en-US" smtClean="0"/>
              <a:t>‹#›</a:t>
            </a:fld>
            <a:endParaRPr lang="en-US" dirty="0"/>
          </a:p>
        </p:txBody>
      </p:sp>
    </p:spTree>
    <p:extLst>
      <p:ext uri="{BB962C8B-B14F-4D97-AF65-F5344CB8AC3E}">
        <p14:creationId xmlns:p14="http://schemas.microsoft.com/office/powerpoint/2010/main" val="255249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6F306-91D6-4616-9D0A-072C22CF8379}" type="slidenum">
              <a:rPr lang="en-US" smtClean="0"/>
              <a:t>3</a:t>
            </a:fld>
            <a:endParaRPr lang="en-US" dirty="0"/>
          </a:p>
        </p:txBody>
      </p:sp>
    </p:spTree>
    <p:extLst>
      <p:ext uri="{BB962C8B-B14F-4D97-AF65-F5344CB8AC3E}">
        <p14:creationId xmlns:p14="http://schemas.microsoft.com/office/powerpoint/2010/main" val="1981036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Comprehensive Needs Assessment: </a:t>
            </a:r>
          </a:p>
          <a:p>
            <a:pPr marL="628650" lvl="1" indent="-171450">
              <a:buFont typeface="Arial" panose="020B0604020202020204" pitchFamily="34" charset="0"/>
              <a:buChar char="•"/>
            </a:pPr>
            <a:r>
              <a:rPr lang="en-US" dirty="0"/>
              <a:t>For NCFE Participants who are not receiving LTSS on their Enrollment Date, no later than five (5) business days from Start Date.  </a:t>
            </a:r>
          </a:p>
          <a:p>
            <a:pPr marL="628650" lvl="1" indent="-171450">
              <a:buFont typeface="Arial" panose="020B0604020202020204" pitchFamily="34" charset="0"/>
              <a:buChar char="•"/>
            </a:pPr>
            <a:r>
              <a:rPr lang="en-US" dirty="0"/>
              <a:t>For Dual Eligible Participants identified by the IEB as having a need for immediate services, no later than five (5) business days from the Start Date.  </a:t>
            </a:r>
          </a:p>
          <a:p>
            <a:pPr marL="628650" lvl="1" indent="-171450">
              <a:buFont typeface="Arial" panose="020B0604020202020204" pitchFamily="34" charset="0"/>
              <a:buChar char="•"/>
            </a:pPr>
            <a:r>
              <a:rPr lang="en-US" dirty="0"/>
              <a:t>For Participants who are identified as having unmet needs, service gaps, or a need for Service Coordination,  no later than fifteen (15) business days from the date the CHC-MCO is aware of the unmet needs, service gaps, or need for Service Coordination.</a:t>
            </a:r>
          </a:p>
          <a:p>
            <a:pPr marL="628650" lvl="1" indent="-171450">
              <a:buFont typeface="Arial" panose="020B0604020202020204" pitchFamily="34" charset="0"/>
              <a:buChar char="•"/>
            </a:pPr>
            <a:r>
              <a:rPr lang="en-US" dirty="0"/>
              <a:t>For Participants with existing PCSPs in place on the Start Date, within one hundred eighty (180) days of the Start Date, except for Participants who are due for a level of care redetermination prior to the one hundred eightieth (180</a:t>
            </a:r>
            <a:r>
              <a:rPr lang="en-US" baseline="30000" dirty="0"/>
              <a:t>th</a:t>
            </a:r>
            <a:r>
              <a:rPr lang="en-US" dirty="0"/>
              <a:t>) day following the Start Date, within five (5) business days of the level of care redetermination.</a:t>
            </a:r>
          </a:p>
          <a:p>
            <a:pPr marL="628650" lvl="1" indent="-171450">
              <a:buFont typeface="Arial" panose="020B0604020202020204" pitchFamily="34" charset="0"/>
              <a:buChar char="•"/>
            </a:pPr>
            <a:r>
              <a:rPr lang="en-US" dirty="0"/>
              <a:t>When requested by a Participant or a Participant’s designee or family member, no later than fifteen (15) days from the request.  </a:t>
            </a:r>
          </a:p>
          <a:p>
            <a:endParaRPr lang="en-US" dirty="0"/>
          </a:p>
        </p:txBody>
      </p:sp>
      <p:sp>
        <p:nvSpPr>
          <p:cNvPr id="4" name="Slide Number Placeholder 3"/>
          <p:cNvSpPr>
            <a:spLocks noGrp="1"/>
          </p:cNvSpPr>
          <p:nvPr>
            <p:ph type="sldNum" sz="quarter" idx="10"/>
          </p:nvPr>
        </p:nvSpPr>
        <p:spPr/>
        <p:txBody>
          <a:bodyPr/>
          <a:lstStyle/>
          <a:p>
            <a:fld id="{D7A6F306-91D6-4616-9D0A-072C22CF8379}" type="slidenum">
              <a:rPr lang="en-US" smtClean="0"/>
              <a:t>11</a:t>
            </a:fld>
            <a:endParaRPr lang="en-US" dirty="0"/>
          </a:p>
        </p:txBody>
      </p:sp>
    </p:spTree>
    <p:extLst>
      <p:ext uri="{BB962C8B-B14F-4D97-AF65-F5344CB8AC3E}">
        <p14:creationId xmlns:p14="http://schemas.microsoft.com/office/powerpoint/2010/main" val="1341298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6F306-91D6-4616-9D0A-072C22CF8379}" type="slidenum">
              <a:rPr lang="en-US" smtClean="0"/>
              <a:t>12</a:t>
            </a:fld>
            <a:endParaRPr lang="en-US" dirty="0"/>
          </a:p>
        </p:txBody>
      </p:sp>
    </p:spTree>
    <p:extLst>
      <p:ext uri="{BB962C8B-B14F-4D97-AF65-F5344CB8AC3E}">
        <p14:creationId xmlns:p14="http://schemas.microsoft.com/office/powerpoint/2010/main" val="1966993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8267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6F306-91D6-4616-9D0A-072C22CF8379}" type="slidenum">
              <a:rPr lang="en-US" smtClean="0"/>
              <a:t>14</a:t>
            </a:fld>
            <a:endParaRPr lang="en-US" dirty="0"/>
          </a:p>
        </p:txBody>
      </p:sp>
    </p:spTree>
    <p:extLst>
      <p:ext uri="{BB962C8B-B14F-4D97-AF65-F5344CB8AC3E}">
        <p14:creationId xmlns:p14="http://schemas.microsoft.com/office/powerpoint/2010/main" val="326838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6F306-91D6-4616-9D0A-072C22CF8379}" type="slidenum">
              <a:rPr lang="en-US" smtClean="0"/>
              <a:t>15</a:t>
            </a:fld>
            <a:endParaRPr lang="en-US" dirty="0"/>
          </a:p>
        </p:txBody>
      </p:sp>
    </p:spTree>
    <p:extLst>
      <p:ext uri="{BB962C8B-B14F-4D97-AF65-F5344CB8AC3E}">
        <p14:creationId xmlns:p14="http://schemas.microsoft.com/office/powerpoint/2010/main" val="3387826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8DF851-55FE-47DA-B2FE-0724CB0CD71B}" type="slidenum">
              <a:rPr lang="en-US" smtClean="0"/>
              <a:t>28</a:t>
            </a:fld>
            <a:endParaRPr lang="en-US"/>
          </a:p>
        </p:txBody>
      </p:sp>
    </p:spTree>
    <p:extLst>
      <p:ext uri="{BB962C8B-B14F-4D97-AF65-F5344CB8AC3E}">
        <p14:creationId xmlns:p14="http://schemas.microsoft.com/office/powerpoint/2010/main" val="2178885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3DDA46-D67A-4F9A-8C33-B413BBCB50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857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BC504A-37E1-485A-8743-D99BD77768C4}"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09144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2F4355-22D0-4B3B-999D-5F29319166B8}"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45507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3B4D7-F2B0-40BA-90EA-7C2A0579EEF0}"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916384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470A7D-CDF9-442C-8E2F-1B0D8CABE127}"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979356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20DC1-95D6-4981-B9CE-6B4ACF6A561C}"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783889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9651CF-1C97-4434-A00D-1F61A770324A}"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822581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2B0D65-1C30-4DA6-8D27-BB6753020948}"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14665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0EF63E-52E7-44CF-A46D-F87A880C06F8}" type="datetime1">
              <a:rPr lang="en-US" smtClean="0"/>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792573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D3AAC0-A848-4669-BDC0-67E9516B1B53}" type="datetime1">
              <a:rPr lang="en-US" smtClean="0"/>
              <a:t>5/9/2019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896068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4E8D7-08F0-4211-B528-F77B30AAF6ED}" type="datetime1">
              <a:rPr lang="en-US" smtClean="0"/>
              <a:t>5/9/2019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611781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002898-8914-4503-9CD3-9C49AF08CE15}"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91370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C64872-133B-4FA9-88BD-791B09B8053E}"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512366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4E34B1-D8DE-4CCB-BA4D-E3B7454CB62B}"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118185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C48A1F-3108-4358-B125-B5BEAFAED19D}"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807803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D08E18-E129-4CD5-BF03-FF5A15371EA3}"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89222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086AEC-4BC4-4769-8BDA-C8DA1E624232}" type="datetime1">
              <a:rPr lang="en-US" smtClean="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43027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F8A80D-C243-4325-8D31-EBA31CE91B3D}"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04160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CB4C72-E7C3-432F-A699-743214C9EB5B}" type="datetime1">
              <a:rPr lang="en-US" smtClean="0"/>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57038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43231D-58C3-4141-A74B-B62FBA93F16D}" type="datetime1">
              <a:rPr lang="en-US" smtClean="0"/>
              <a:t>5/9/2019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24839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3E3D0-8F87-4845-8377-10343F446D59}" type="datetime1">
              <a:rPr lang="en-US" smtClean="0"/>
              <a:t>5/9/2019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15044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0DAC7B-B064-4BDB-BCCA-9B5C34AF1804}"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95694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364EC6-A650-4F90-B465-547DFAB94B20}" type="datetime1">
              <a:rPr lang="en-US" smtClean="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79922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A34BA-BFD6-48D4-B8FA-E33B76DDE3B4}" type="datetime1">
              <a:rPr lang="en-US" smtClean="0"/>
              <a:t>5/9/2019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spTree>
    <p:extLst>
      <p:ext uri="{BB962C8B-B14F-4D97-AF65-F5344CB8AC3E}">
        <p14:creationId xmlns:p14="http://schemas.microsoft.com/office/powerpoint/2010/main" val="23839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05C1B-CE84-492E-8B2B-DE6427BB862F}" type="datetime1">
              <a:rPr lang="en-US" smtClean="0"/>
              <a:t>5/9/2019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27379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8" name="Rectangle 7"/>
          <p:cNvSpPr/>
          <p:nvPr userDrawn="1"/>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le 8"/>
          <p:cNvSpPr/>
          <p:nvPr userDrawn="1"/>
        </p:nvSpPr>
        <p:spPr>
          <a:xfrm>
            <a:off x="0" y="619126"/>
            <a:ext cx="276225" cy="15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0179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hyperlink" Target="http://www.dhs.pa.gov/provider/billinginformation/electronicvisitverification/index.htm" TargetMode="Externa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http://www.upmchealthplan.com/chc"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pahealthwellness.com/" TargetMode="External"/><Relationship Id="rId5" Type="http://schemas.openxmlformats.org/officeDocument/2006/relationships/image" Target="../media/image7.png"/><Relationship Id="rId4" Type="http://schemas.openxmlformats.org/officeDocument/2006/relationships/image" Target="../media/image6.tiff"/></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0359" y="449705"/>
            <a:ext cx="5851282" cy="168943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3762" y="5457823"/>
            <a:ext cx="1847850" cy="933450"/>
          </a:xfrm>
          <a:prstGeom prst="rect">
            <a:avLst/>
          </a:prstGeom>
        </p:spPr>
      </p:pic>
      <p:sp>
        <p:nvSpPr>
          <p:cNvPr id="8" name="TextBox 7"/>
          <p:cNvSpPr txBox="1"/>
          <p:nvPr/>
        </p:nvSpPr>
        <p:spPr>
          <a:xfrm>
            <a:off x="983673" y="2317443"/>
            <a:ext cx="10224655" cy="954107"/>
          </a:xfrm>
          <a:prstGeom prst="rect">
            <a:avLst/>
          </a:prstGeom>
          <a:noFill/>
        </p:spPr>
        <p:txBody>
          <a:bodyPr wrap="square" rtlCol="0">
            <a:spAutoFit/>
          </a:bodyPr>
          <a:lstStyle/>
          <a:p>
            <a:pPr algn="ctr"/>
            <a:r>
              <a:rPr lang="en-US" sz="3600" dirty="0">
                <a:solidFill>
                  <a:schemeClr val="bg1"/>
                </a:solidFill>
                <a:effectLst>
                  <a:outerShdw blurRad="50800" dist="38100" dir="5400000" algn="t" rotWithShape="0">
                    <a:prstClr val="black">
                      <a:alpha val="40000"/>
                    </a:prstClr>
                  </a:outerShdw>
                </a:effectLst>
                <a:latin typeface="Arial Black" panose="020B0A04020102020204" pitchFamily="34" charset="0"/>
              </a:rPr>
              <a:t>SERVICE COORDINATION OVERVIEW</a:t>
            </a:r>
          </a:p>
          <a:p>
            <a:pPr algn="ctr"/>
            <a:r>
              <a:rPr lang="en-US" sz="2000" spc="3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CHC PHASE 3 PROVIDER SUMMIT</a:t>
            </a:r>
          </a:p>
        </p:txBody>
      </p:sp>
      <p:cxnSp>
        <p:nvCxnSpPr>
          <p:cNvPr id="10" name="Straight Connector 9"/>
          <p:cNvCxnSpPr/>
          <p:nvPr/>
        </p:nvCxnSpPr>
        <p:spPr>
          <a:xfrm flipH="1">
            <a:off x="282634" y="6391273"/>
            <a:ext cx="4663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215449" y="6391273"/>
            <a:ext cx="4663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633479" y="6466090"/>
            <a:ext cx="2867891" cy="338554"/>
          </a:xfrm>
          <a:prstGeom prst="rect">
            <a:avLst/>
          </a:prstGeom>
          <a:noFill/>
        </p:spPr>
        <p:txBody>
          <a:bodyPr wrap="square" rtlCol="0">
            <a:spAutoFit/>
          </a:bodyPr>
          <a:lstStyle/>
          <a:p>
            <a:pPr algn="ctr"/>
            <a:r>
              <a:rPr lang="en-US" sz="1600" b="1" dirty="0">
                <a:solidFill>
                  <a:schemeClr val="accent1">
                    <a:lumMod val="60000"/>
                    <a:lumOff val="40000"/>
                  </a:schemeClr>
                </a:solidFill>
                <a:effectLst>
                  <a:outerShdw blurRad="50800" dist="38100" dir="5400000" algn="t" rotWithShape="0">
                    <a:prstClr val="black">
                      <a:alpha val="40000"/>
                    </a:prstClr>
                  </a:outerShdw>
                </a:effectLst>
                <a:latin typeface="Arial Black" panose="020B0A04020102020204" pitchFamily="34" charset="0"/>
              </a:rPr>
              <a:t>June 2018</a:t>
            </a:r>
          </a:p>
        </p:txBody>
      </p:sp>
      <p:sp>
        <p:nvSpPr>
          <p:cNvPr id="12" name="TextBox 11"/>
          <p:cNvSpPr txBox="1"/>
          <p:nvPr/>
        </p:nvSpPr>
        <p:spPr>
          <a:xfrm>
            <a:off x="209856" y="5012760"/>
            <a:ext cx="3557846" cy="954107"/>
          </a:xfrm>
          <a:prstGeom prst="rect">
            <a:avLst/>
          </a:prstGeom>
          <a:noFill/>
        </p:spPr>
        <p:txBody>
          <a:bodyPr wrap="square" rtlCol="0">
            <a:spAutoFit/>
          </a:bodyPr>
          <a:lstStyle/>
          <a:p>
            <a:r>
              <a:rPr lang="en-US" sz="1600" dirty="0">
                <a:solidFill>
                  <a:schemeClr val="bg1"/>
                </a:solidFill>
                <a:effectLst>
                  <a:outerShdw blurRad="50800" dist="38100" dir="5400000" algn="t" rotWithShape="0">
                    <a:prstClr val="black">
                      <a:alpha val="40000"/>
                    </a:prstClr>
                  </a:outerShdw>
                </a:effectLst>
                <a:latin typeface="Arial Black" panose="020B0A04020102020204" pitchFamily="34" charset="0"/>
              </a:rPr>
              <a:t>KEVIN HANCOCK</a:t>
            </a:r>
            <a:br>
              <a:rPr lang="en-US" sz="1600" dirty="0">
                <a:solidFill>
                  <a:schemeClr val="bg1"/>
                </a:solidFill>
                <a:effectLst>
                  <a:outerShdw blurRad="50800" dist="38100" dir="5400000" algn="t" rotWithShape="0">
                    <a:prstClr val="black">
                      <a:alpha val="40000"/>
                    </a:prstClr>
                  </a:outerShdw>
                </a:effectLst>
                <a:latin typeface="Arial Black" panose="020B0A04020102020204" pitchFamily="34" charset="0"/>
              </a:rPr>
            </a:br>
            <a:r>
              <a:rPr lang="en-US" sz="1600" dirty="0">
                <a:solidFill>
                  <a:schemeClr val="bg1"/>
                </a:solidFill>
                <a:effectLst>
                  <a:outerShdw blurRad="50800" dist="38100" dir="5400000" algn="t" rotWithShape="0">
                    <a:prstClr val="black">
                      <a:alpha val="40000"/>
                    </a:prstClr>
                  </a:outerShdw>
                </a:effectLst>
                <a:latin typeface="Arial Black" panose="020B0A04020102020204" pitchFamily="34" charset="0"/>
              </a:rPr>
              <a:t>JEANNE PARISI</a:t>
            </a:r>
          </a:p>
          <a:p>
            <a:r>
              <a:rPr lang="en-US" sz="1200"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OFFICE OF LONG-TERM LIVING</a:t>
            </a:r>
            <a:br>
              <a:rPr lang="en-US" sz="1600" dirty="0">
                <a:solidFill>
                  <a:schemeClr val="bg1"/>
                </a:solidFill>
                <a:effectLst>
                  <a:outerShdw blurRad="50800" dist="38100" dir="5400000" algn="t" rotWithShape="0">
                    <a:prstClr val="black">
                      <a:alpha val="40000"/>
                    </a:prstClr>
                  </a:outerShdw>
                </a:effectLst>
                <a:latin typeface="Arial Black" panose="020B0A04020102020204" pitchFamily="34" charset="0"/>
              </a:rPr>
            </a:br>
            <a:r>
              <a:rPr lang="en-US" sz="1200" b="1" dirty="0">
                <a:solidFill>
                  <a:srgbClr val="B4C7E7"/>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DEPARTMENT OF HUMAN SERVICES</a:t>
            </a:r>
          </a:p>
        </p:txBody>
      </p:sp>
    </p:spTree>
    <p:extLst>
      <p:ext uri="{BB962C8B-B14F-4D97-AF65-F5344CB8AC3E}">
        <p14:creationId xmlns:p14="http://schemas.microsoft.com/office/powerpoint/2010/main" val="1867492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835137"/>
            <a:ext cx="8791193"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PROPOSED SERVICE COORDINATOR</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STAFFING REQUIREMENTS (DRAFT)</a:t>
            </a:r>
          </a:p>
        </p:txBody>
      </p:sp>
      <p:sp>
        <p:nvSpPr>
          <p:cNvPr id="12" name="Rectangle 11"/>
          <p:cNvSpPr/>
          <p:nvPr/>
        </p:nvSpPr>
        <p:spPr>
          <a:xfrm>
            <a:off x="0" y="92086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705394" y="2104014"/>
            <a:ext cx="10877006" cy="2200120"/>
          </a:xfrm>
          <a:prstGeom prst="rect">
            <a:avLst/>
          </a:prstGeom>
        </p:spPr>
        <p:txBody>
          <a:bodyPr>
            <a:noAutofit/>
          </a:bodyPr>
          <a:lstStyle/>
          <a:p>
            <a:pPr>
              <a:lnSpc>
                <a:spcPct val="100000"/>
              </a:lnSpc>
            </a:pPr>
            <a:r>
              <a:rPr lang="en-US" sz="2000" dirty="0">
                <a:latin typeface="+mj-lt"/>
              </a:rPr>
              <a:t>Service Coordinators must have a Bachelor’s degree in social work, psychology, or other related fields with practicum experience, or in lieu of a Bachelor’s degree have at least three (3) or more years’ experience in a social service or healthcare related setting. Service Coordinators hired prior to the CHC zone implementation date must have the qualifications and standards proposed by the CHC-MCOs and approved by the Department. </a:t>
            </a:r>
          </a:p>
          <a:p>
            <a:pPr>
              <a:lnSpc>
                <a:spcPct val="100000"/>
              </a:lnSpc>
            </a:pPr>
            <a:r>
              <a:rPr lang="en-US" sz="2000" dirty="0">
                <a:latin typeface="+mj-lt"/>
              </a:rPr>
              <a:t>Service Coordinator Supervisors must have a Master’s degree and three (3) years of relevant experience with a commitment to obtain either a Pennsylvania social work or mental health professional license within one year of hire. Service Coordinator supervisors hired prior to the CHC zone implementation date (who do not have a license) must either: 1) obtain a license within the first year of this Agreement, or 2) have the qualifications and standards proposed by the CHC-MCOs and approved by the Department.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10</a:t>
            </a:fld>
            <a:endParaRPr lang="en-US" dirty="0"/>
          </a:p>
        </p:txBody>
      </p:sp>
    </p:spTree>
    <p:extLst>
      <p:ext uri="{BB962C8B-B14F-4D97-AF65-F5344CB8AC3E}">
        <p14:creationId xmlns:p14="http://schemas.microsoft.com/office/powerpoint/2010/main" val="1816346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794798"/>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SCREENINGS, COMPREHENSIVE NEEDS ASSESSMENT AND REASSESSMENT</a:t>
            </a:r>
          </a:p>
        </p:txBody>
      </p:sp>
      <p:sp>
        <p:nvSpPr>
          <p:cNvPr id="12" name="Rectangle 11"/>
          <p:cNvSpPr/>
          <p:nvPr/>
        </p:nvSpPr>
        <p:spPr>
          <a:xfrm>
            <a:off x="0" y="880525"/>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04810" y="1982993"/>
            <a:ext cx="10877006" cy="2959072"/>
          </a:xfrm>
          <a:prstGeom prst="rect">
            <a:avLst/>
          </a:prstGeom>
        </p:spPr>
        <p:txBody>
          <a:bodyPr>
            <a:noAutofit/>
          </a:bodyPr>
          <a:lstStyle/>
          <a:p>
            <a:pPr>
              <a:lnSpc>
                <a:spcPct val="100000"/>
              </a:lnSpc>
            </a:pPr>
            <a:r>
              <a:rPr lang="en-US" sz="2000" dirty="0">
                <a:latin typeface="+mj-lt"/>
              </a:rPr>
              <a:t>CHC-MCOs must screen each new participant who is not NCFE within 90 days of the start date of CHC in the zone.</a:t>
            </a:r>
          </a:p>
          <a:p>
            <a:pPr>
              <a:lnSpc>
                <a:spcPct val="100000"/>
              </a:lnSpc>
            </a:pPr>
            <a:r>
              <a:rPr lang="en-US" sz="2000" dirty="0">
                <a:latin typeface="+mj-lt"/>
              </a:rPr>
              <a:t>This requirement is separate from the assessment of those with LTSS or other special health needs.</a:t>
            </a:r>
          </a:p>
          <a:p>
            <a:pPr>
              <a:lnSpc>
                <a:spcPct val="100000"/>
              </a:lnSpc>
            </a:pPr>
            <a:r>
              <a:rPr lang="en-US" sz="2000" dirty="0">
                <a:latin typeface="+mj-lt"/>
              </a:rPr>
              <a:t>The CHC-MCO must conduct a comprehensive needs assessment of every participant who is determined NFCE. Information from the </a:t>
            </a:r>
            <a:r>
              <a:rPr lang="en-US" sz="2000" dirty="0" err="1">
                <a:latin typeface="+mj-lt"/>
              </a:rPr>
              <a:t>InterRAI</a:t>
            </a:r>
            <a:r>
              <a:rPr lang="en-US" sz="2000" dirty="0">
                <a:latin typeface="+mj-lt"/>
              </a:rPr>
              <a:t> Home Care tool is used to validate NFCE status.</a:t>
            </a:r>
          </a:p>
          <a:p>
            <a:pPr>
              <a:lnSpc>
                <a:spcPct val="100000"/>
              </a:lnSpc>
            </a:pPr>
            <a:r>
              <a:rPr lang="en-US" sz="2000" dirty="0">
                <a:latin typeface="+mj-lt"/>
              </a:rPr>
              <a:t>If the participant has not been determined NFCE, the CHC-MCO must conduct a comprehensive assessment when the participant makes a request, self-identifies as needing LTSS, or if either the </a:t>
            </a:r>
            <a:br>
              <a:rPr lang="en-US" sz="2000" dirty="0">
                <a:latin typeface="+mj-lt"/>
              </a:rPr>
            </a:br>
            <a:r>
              <a:rPr lang="en-US" sz="2000" dirty="0">
                <a:latin typeface="+mj-lt"/>
              </a:rPr>
              <a:t>CHC-MCO or the independent enrollment broker (IEB) identifies that the participant has unmet needs, service gaps or a need for service coordination.</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11</a:t>
            </a:fld>
            <a:endParaRPr lang="en-US" dirty="0"/>
          </a:p>
        </p:txBody>
      </p:sp>
    </p:spTree>
    <p:extLst>
      <p:ext uri="{BB962C8B-B14F-4D97-AF65-F5344CB8AC3E}">
        <p14:creationId xmlns:p14="http://schemas.microsoft.com/office/powerpoint/2010/main" val="1976915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57867"/>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COMPREHENSIVE NEEDS ASSESSMENT AND REASSESSMENT</a:t>
            </a:r>
          </a:p>
        </p:txBody>
      </p:sp>
      <p:sp>
        <p:nvSpPr>
          <p:cNvPr id="12" name="Rectangle 11"/>
          <p:cNvSpPr/>
          <p:nvPr/>
        </p:nvSpPr>
        <p:spPr>
          <a:xfrm>
            <a:off x="0" y="124359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397543"/>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CHC-MCO must complete an in-person comprehensive needs assessment in accordance with the following time frames: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For NCFE participants who are not receiving LTSS on their enrollment date: no later than 5 business days from start date.  </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For dually eligible participants identified by the IEB as having a need for immediate services: no later than 5 business days from the start date.  </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For participants who are identified as having unmet needs, service gaps, or a need for service coordination: no later than 15 business days from the date the CHC-MCO is aware of the unmet needs, service gaps, or need for service coordination.</a:t>
            </a:r>
          </a:p>
          <a:p>
            <a:pPr>
              <a:lnSpc>
                <a:spcPct val="100000"/>
              </a:lnSpc>
              <a:spcAft>
                <a:spcPts val="600"/>
              </a:spcAft>
              <a:buClr>
                <a:srgbClr val="2D2D8A">
                  <a:lumMod val="75000"/>
                </a:srgbClr>
              </a:buClr>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12</a:t>
            </a:fld>
            <a:endParaRPr lang="en-US" dirty="0"/>
          </a:p>
        </p:txBody>
      </p:sp>
    </p:spTree>
    <p:extLst>
      <p:ext uri="{BB962C8B-B14F-4D97-AF65-F5344CB8AC3E}">
        <p14:creationId xmlns:p14="http://schemas.microsoft.com/office/powerpoint/2010/main" val="1697445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COMPREHENSIVE NEEDS ASSESSMENT AND REASSESSMENT</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9B78689-EC1C-4BBF-9051-B58CD8168B37}"/>
              </a:ext>
            </a:extLst>
          </p:cNvPr>
          <p:cNvSpPr txBox="1"/>
          <p:nvPr/>
        </p:nvSpPr>
        <p:spPr>
          <a:xfrm>
            <a:off x="590550" y="1602746"/>
            <a:ext cx="10914910" cy="4693593"/>
          </a:xfrm>
          <a:prstGeom prst="rect">
            <a:avLst/>
          </a:prstGeom>
          <a:noFill/>
        </p:spPr>
        <p:txBody>
          <a:bodyPr wrap="square" rtlCol="0">
            <a:spAutoFit/>
          </a:bodyPr>
          <a:lstStyle/>
          <a:p>
            <a:pPr>
              <a:defRPr/>
            </a:pPr>
            <a:r>
              <a:rPr lang="en-US" sz="2000" b="1" dirty="0">
                <a:latin typeface="+mj-lt"/>
              </a:rPr>
              <a:t>Initial Needs Assessment</a:t>
            </a:r>
            <a:endParaRPr lang="en-US" sz="2000" dirty="0">
              <a:latin typeface="+mj-lt"/>
            </a:endParaRPr>
          </a:p>
          <a:p>
            <a:pPr marL="690563" indent="-293688">
              <a:buFont typeface="Wingdings" panose="05000000000000000000" pitchFamily="2" charset="2"/>
              <a:buChar char="q"/>
            </a:pPr>
            <a:r>
              <a:rPr lang="en-US" sz="2000" dirty="0">
                <a:latin typeface="+mj-lt"/>
              </a:rPr>
              <a:t>The </a:t>
            </a:r>
            <a:r>
              <a:rPr lang="en-US" sz="2000" dirty="0" err="1">
                <a:latin typeface="+mj-lt"/>
              </a:rPr>
              <a:t>interRAI</a:t>
            </a:r>
            <a:r>
              <a:rPr lang="en-US" sz="2000" dirty="0">
                <a:latin typeface="+mj-lt"/>
              </a:rPr>
              <a:t> Home Care</a:t>
            </a:r>
            <a:r>
              <a:rPr lang="en-US" sz="2000" baseline="30000" dirty="0">
                <a:latin typeface="+mj-lt"/>
              </a:rPr>
              <a:t> </a:t>
            </a:r>
            <a:r>
              <a:rPr lang="en-US" sz="2000" dirty="0">
                <a:latin typeface="+mj-lt"/>
              </a:rPr>
              <a:t> tool has replaced the CMI in the needs assessment process. </a:t>
            </a:r>
          </a:p>
          <a:p>
            <a:pPr marL="690563" indent="-293688">
              <a:buFont typeface="Wingdings" panose="05000000000000000000" pitchFamily="2" charset="2"/>
              <a:buChar char="q"/>
            </a:pPr>
            <a:r>
              <a:rPr lang="en-US" sz="2000" dirty="0">
                <a:latin typeface="+mj-lt"/>
              </a:rPr>
              <a:t>The tool provides a determination of care needs to assist in the service planning process.</a:t>
            </a:r>
          </a:p>
          <a:p>
            <a:pPr marL="690563" indent="-293688">
              <a:buFont typeface="Wingdings" panose="05000000000000000000" pitchFamily="2" charset="2"/>
              <a:buChar char="q"/>
            </a:pPr>
            <a:r>
              <a:rPr lang="en-US" sz="2000" dirty="0">
                <a:latin typeface="+mj-lt"/>
              </a:rPr>
              <a:t>The </a:t>
            </a:r>
            <a:r>
              <a:rPr lang="en-US" sz="2000" dirty="0" err="1">
                <a:latin typeface="+mj-lt"/>
              </a:rPr>
              <a:t>interRAI</a:t>
            </a:r>
            <a:r>
              <a:rPr lang="en-US" sz="2000" dirty="0">
                <a:latin typeface="+mj-lt"/>
              </a:rPr>
              <a:t> Home Care assessment data flows back into the Pennsylvania Individualized Assessment (PIA) system for long-term storage.</a:t>
            </a:r>
            <a:br>
              <a:rPr lang="en-US" sz="2000" dirty="0">
                <a:latin typeface="+mj-lt"/>
              </a:rPr>
            </a:br>
            <a:endParaRPr lang="en-US" sz="2000" dirty="0">
              <a:latin typeface="+mj-lt"/>
            </a:endParaRPr>
          </a:p>
          <a:p>
            <a:r>
              <a:rPr lang="en-US" sz="2000" b="1" dirty="0">
                <a:latin typeface="+mj-lt"/>
              </a:rPr>
              <a:t>Reassessments</a:t>
            </a:r>
          </a:p>
          <a:p>
            <a:pPr marL="914400" lvl="1" indent="-457200">
              <a:spcAft>
                <a:spcPts val="600"/>
              </a:spcAft>
              <a:buFont typeface="Wingdings" panose="05000000000000000000" pitchFamily="2" charset="2"/>
              <a:buChar char="q"/>
            </a:pPr>
            <a:r>
              <a:rPr lang="en-US" sz="2000" dirty="0">
                <a:latin typeface="+mj-lt"/>
              </a:rPr>
              <a:t>MCO is responsible for annual </a:t>
            </a:r>
            <a:r>
              <a:rPr lang="en-US" sz="2000" dirty="0" err="1">
                <a:latin typeface="+mj-lt"/>
              </a:rPr>
              <a:t>interRAI</a:t>
            </a:r>
            <a:r>
              <a:rPr lang="en-US" sz="2000" dirty="0">
                <a:latin typeface="+mj-lt"/>
              </a:rPr>
              <a:t> Home Care re-assessments and change in condition assessments.</a:t>
            </a:r>
          </a:p>
          <a:p>
            <a:pPr marL="914400" lvl="1" indent="-457200">
              <a:spcAft>
                <a:spcPts val="600"/>
              </a:spcAft>
              <a:buFont typeface="Wingdings" panose="05000000000000000000" pitchFamily="2" charset="2"/>
              <a:buChar char="q"/>
            </a:pPr>
            <a:r>
              <a:rPr lang="en-US" sz="2000" dirty="0">
                <a:latin typeface="+mj-lt"/>
              </a:rPr>
              <a:t>PIA extracts Functional Eligibility Determination (FED) weighted question responses from the </a:t>
            </a:r>
            <a:r>
              <a:rPr lang="en-US" sz="2000" dirty="0" err="1">
                <a:latin typeface="+mj-lt"/>
              </a:rPr>
              <a:t>interRAI</a:t>
            </a:r>
            <a:r>
              <a:rPr lang="en-US" sz="2000" dirty="0">
                <a:latin typeface="+mj-lt"/>
              </a:rPr>
              <a:t> Home Care tool assessment and re-calculates FED recommendation</a:t>
            </a:r>
          </a:p>
          <a:p>
            <a:pPr marL="914400" lvl="1" indent="-457200">
              <a:spcAft>
                <a:spcPts val="600"/>
              </a:spcAft>
              <a:buFont typeface="Wingdings" panose="05000000000000000000" pitchFamily="2" charset="2"/>
              <a:buChar char="q"/>
            </a:pPr>
            <a:r>
              <a:rPr lang="en-US" sz="2000">
                <a:latin typeface="+mj-lt"/>
              </a:rPr>
              <a:t>Aging Well PA reviews reassessments for discrepancies to ensure the validity and appropriateness of the results. </a:t>
            </a:r>
            <a:endParaRPr lang="en-US" sz="2800" dirty="0"/>
          </a:p>
          <a:p>
            <a:pPr>
              <a:defRPr/>
            </a:pPr>
            <a:endParaRPr lang="en-US" sz="2400" dirty="0"/>
          </a:p>
        </p:txBody>
      </p:sp>
    </p:spTree>
    <p:extLst>
      <p:ext uri="{BB962C8B-B14F-4D97-AF65-F5344CB8AC3E}">
        <p14:creationId xmlns:p14="http://schemas.microsoft.com/office/powerpoint/2010/main" val="4135878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691523"/>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COMPREHENSIVE NEEDS ASSESSMENT AND REASSESSMENT</a:t>
            </a:r>
          </a:p>
        </p:txBody>
      </p:sp>
      <p:sp>
        <p:nvSpPr>
          <p:cNvPr id="12" name="Rectangle 11"/>
          <p:cNvSpPr/>
          <p:nvPr/>
        </p:nvSpPr>
        <p:spPr>
          <a:xfrm>
            <a:off x="0" y="777250"/>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1931199"/>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AT LEAST EVERY 12 MONTHS</a:t>
            </a:r>
          </a:p>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The CHC-MCO must conduct a comprehensive needs reassessment of NFCE participants no more than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12 months following the most recent prior comprehensive needs assessment or comprehensive needs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reassessment unless a trigger event occurs. Trigger events include, but are not limited to:</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 significant health care event to include, but not be limited to: a hospital admission, a transition between health care settings, or a hospital discharge.</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 change in functional status.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 change in caregiver or informal support status, if the change impacts one or more areas of health or functional status.</a:t>
            </a:r>
          </a:p>
          <a:p>
            <a:pPr marL="457200" indent="-27432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 change in the home setting or environment, if the change impacts one or more areas of health or functional status.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14</a:t>
            </a:fld>
            <a:endParaRPr lang="en-US" dirty="0"/>
          </a:p>
        </p:txBody>
      </p:sp>
    </p:spTree>
    <p:extLst>
      <p:ext uri="{BB962C8B-B14F-4D97-AF65-F5344CB8AC3E}">
        <p14:creationId xmlns:p14="http://schemas.microsoft.com/office/powerpoint/2010/main" val="3521862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57867"/>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COMPREHENSIVE NEEDS ASSESSMENT AND REASSESSMENT</a:t>
            </a:r>
          </a:p>
        </p:txBody>
      </p:sp>
      <p:sp>
        <p:nvSpPr>
          <p:cNvPr id="12" name="Rectangle 11"/>
          <p:cNvSpPr/>
          <p:nvPr/>
        </p:nvSpPr>
        <p:spPr>
          <a:xfrm>
            <a:off x="0" y="124359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397543"/>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Through the comprehensive needs assessment and reassessment, the CHC-MCO must assess a participant’s physical and behavioral health, as well as social, psychosocial, environmental, caregiver, LTSS and other needs. Preferences, goals, housing, and informal supports are also assessed.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If, after conducting the comprehensive needs assessment, the CHC-MCO determines that a participant who has not been determined NFCE has a need for LTSS, the CHC-MCO shall refer the participant for long-term care functional eligibility determination. The CHC-MCO must abide by the eligibility determination entity’s decision as to the need for nursing facility and long-term care services.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15</a:t>
            </a:fld>
            <a:endParaRPr lang="en-US" dirty="0"/>
          </a:p>
        </p:txBody>
      </p:sp>
    </p:spTree>
    <p:extLst>
      <p:ext uri="{BB962C8B-B14F-4D97-AF65-F5344CB8AC3E}">
        <p14:creationId xmlns:p14="http://schemas.microsoft.com/office/powerpoint/2010/main" val="190146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668903"/>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70993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424975"/>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comprehensive needs assessment underwrites the person-centered planning process.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PCSP must address how the participant’s physical, cognitive, and behavioral health needs will be managed, including how Medicare coverage (if the participant is dually eligible) will be coordinated and how the participant’s LTSS services will be coordinated.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holistic PCSP will include both the care management plan and the LTSS plan.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16</a:t>
            </a:fld>
            <a:endParaRPr lang="en-US" dirty="0"/>
          </a:p>
        </p:txBody>
      </p:sp>
    </p:spTree>
    <p:extLst>
      <p:ext uri="{BB962C8B-B14F-4D97-AF65-F5344CB8AC3E}">
        <p14:creationId xmlns:p14="http://schemas.microsoft.com/office/powerpoint/2010/main" val="118790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Elbow Connector 15"/>
          <p:cNvCxnSpPr/>
          <p:nvPr/>
        </p:nvCxnSpPr>
        <p:spPr>
          <a:xfrm>
            <a:off x="4954002" y="3724335"/>
            <a:ext cx="1626907" cy="752555"/>
          </a:xfrm>
          <a:prstGeom prst="bentConnector3">
            <a:avLst/>
          </a:prstGeom>
          <a:ln w="14922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flipV="1">
            <a:off x="4954002" y="2986205"/>
            <a:ext cx="1626907" cy="731054"/>
          </a:xfrm>
          <a:prstGeom prst="bentConnector3">
            <a:avLst/>
          </a:prstGeom>
          <a:ln w="14922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208554"/>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249590"/>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17</a:t>
            </a:fld>
            <a:endParaRPr lang="en-US" dirty="0"/>
          </a:p>
        </p:txBody>
      </p:sp>
      <p:sp>
        <p:nvSpPr>
          <p:cNvPr id="4" name="Frame 3"/>
          <p:cNvSpPr/>
          <p:nvPr/>
        </p:nvSpPr>
        <p:spPr>
          <a:xfrm>
            <a:off x="3273140" y="2696274"/>
            <a:ext cx="2152650" cy="1992809"/>
          </a:xfrm>
          <a:prstGeom prst="frame">
            <a:avLst/>
          </a:prstGeom>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3533429" y="3216899"/>
            <a:ext cx="1632428" cy="1015663"/>
          </a:xfrm>
          <a:prstGeom prst="rect">
            <a:avLst/>
          </a:prstGeom>
          <a:solidFill>
            <a:schemeClr val="bg1"/>
          </a:solidFill>
        </p:spPr>
        <p:txBody>
          <a:bodyPr wrap="square" rtlCol="0">
            <a:spAutoFit/>
          </a:bodyPr>
          <a:lstStyle/>
          <a:p>
            <a:pPr algn="ctr"/>
            <a:r>
              <a:rPr lang="en-US" sz="2000" b="1" dirty="0">
                <a:latin typeface="Calibri Light" panose="020F0302020204030204" pitchFamily="34" charset="0"/>
              </a:rPr>
              <a:t>PERSON-CENTERED SERVICE PLAN</a:t>
            </a:r>
          </a:p>
        </p:txBody>
      </p:sp>
      <p:sp>
        <p:nvSpPr>
          <p:cNvPr id="13" name="Frame 12"/>
          <p:cNvSpPr/>
          <p:nvPr/>
        </p:nvSpPr>
        <p:spPr>
          <a:xfrm>
            <a:off x="484220" y="2696274"/>
            <a:ext cx="2417826" cy="1992809"/>
          </a:xfrm>
          <a:prstGeom prst="frame">
            <a:avLst/>
          </a:prstGeom>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734918" y="3216899"/>
            <a:ext cx="1901952" cy="923330"/>
          </a:xfrm>
          <a:prstGeom prst="rect">
            <a:avLst/>
          </a:prstGeom>
          <a:noFill/>
        </p:spPr>
        <p:txBody>
          <a:bodyPr wrap="square" rtlCol="0">
            <a:spAutoFit/>
          </a:bodyPr>
          <a:lstStyle/>
          <a:p>
            <a:pPr algn="ctr"/>
            <a:r>
              <a:rPr lang="en-US" b="1" dirty="0">
                <a:latin typeface="Calibri Light" panose="020F0302020204030204" pitchFamily="34" charset="0"/>
              </a:rPr>
              <a:t>COMPREHENSIVE NEEDS ASSESSMENT</a:t>
            </a:r>
          </a:p>
        </p:txBody>
      </p:sp>
      <p:sp>
        <p:nvSpPr>
          <p:cNvPr id="7" name="Right Arrow 6"/>
          <p:cNvSpPr/>
          <p:nvPr/>
        </p:nvSpPr>
        <p:spPr>
          <a:xfrm>
            <a:off x="2902046" y="3374049"/>
            <a:ext cx="603504" cy="609029"/>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ame 29"/>
          <p:cNvSpPr/>
          <p:nvPr/>
        </p:nvSpPr>
        <p:spPr>
          <a:xfrm>
            <a:off x="9154637" y="3973987"/>
            <a:ext cx="2417826" cy="1148659"/>
          </a:xfrm>
          <a:prstGeom prst="frame">
            <a:avLst/>
          </a:prstGeom>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TextBox 30"/>
          <p:cNvSpPr txBox="1"/>
          <p:nvPr/>
        </p:nvSpPr>
        <p:spPr>
          <a:xfrm>
            <a:off x="9405335" y="4401170"/>
            <a:ext cx="1901952" cy="369332"/>
          </a:xfrm>
          <a:prstGeom prst="rect">
            <a:avLst/>
          </a:prstGeom>
          <a:noFill/>
        </p:spPr>
        <p:txBody>
          <a:bodyPr wrap="square" rtlCol="0">
            <a:spAutoFit/>
          </a:bodyPr>
          <a:lstStyle/>
          <a:p>
            <a:pPr algn="ctr"/>
            <a:r>
              <a:rPr lang="en-US" b="1" dirty="0">
                <a:latin typeface="Calibri Light" panose="020F0302020204030204" pitchFamily="34" charset="0"/>
              </a:rPr>
              <a:t>LTSS SERVICES</a:t>
            </a:r>
          </a:p>
        </p:txBody>
      </p:sp>
      <p:sp>
        <p:nvSpPr>
          <p:cNvPr id="32" name="Frame 31"/>
          <p:cNvSpPr/>
          <p:nvPr/>
        </p:nvSpPr>
        <p:spPr>
          <a:xfrm>
            <a:off x="9154637" y="2380615"/>
            <a:ext cx="2417826" cy="1148659"/>
          </a:xfrm>
          <a:prstGeom prst="frame">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TextBox 32"/>
          <p:cNvSpPr txBox="1"/>
          <p:nvPr/>
        </p:nvSpPr>
        <p:spPr>
          <a:xfrm>
            <a:off x="9293500" y="2674181"/>
            <a:ext cx="2124947" cy="646331"/>
          </a:xfrm>
          <a:prstGeom prst="rect">
            <a:avLst/>
          </a:prstGeom>
          <a:noFill/>
        </p:spPr>
        <p:txBody>
          <a:bodyPr wrap="square" rtlCol="0">
            <a:spAutoFit/>
          </a:bodyPr>
          <a:lstStyle/>
          <a:p>
            <a:pPr algn="ctr"/>
            <a:r>
              <a:rPr lang="en-US" b="1" dirty="0">
                <a:latin typeface="Calibri Light" panose="020F0302020204030204" pitchFamily="34" charset="0"/>
              </a:rPr>
              <a:t>PHYSICAL HEALTH CARE SERVICES</a:t>
            </a:r>
          </a:p>
        </p:txBody>
      </p:sp>
      <p:sp>
        <p:nvSpPr>
          <p:cNvPr id="34" name="Right Arrow 33"/>
          <p:cNvSpPr/>
          <p:nvPr/>
        </p:nvSpPr>
        <p:spPr>
          <a:xfrm>
            <a:off x="8944059" y="2756880"/>
            <a:ext cx="384764" cy="370042"/>
          </a:xfrm>
          <a:prstGeom prst="rightArrow">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ame 27"/>
          <p:cNvSpPr/>
          <p:nvPr/>
        </p:nvSpPr>
        <p:spPr>
          <a:xfrm>
            <a:off x="6580909" y="2380615"/>
            <a:ext cx="2417826" cy="1148659"/>
          </a:xfrm>
          <a:prstGeom prst="frame">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p:cNvSpPr txBox="1"/>
          <p:nvPr/>
        </p:nvSpPr>
        <p:spPr>
          <a:xfrm>
            <a:off x="6719772" y="2674181"/>
            <a:ext cx="2124947" cy="646331"/>
          </a:xfrm>
          <a:prstGeom prst="rect">
            <a:avLst/>
          </a:prstGeom>
          <a:noFill/>
        </p:spPr>
        <p:txBody>
          <a:bodyPr wrap="square" rtlCol="0">
            <a:spAutoFit/>
          </a:bodyPr>
          <a:lstStyle/>
          <a:p>
            <a:pPr algn="ctr"/>
            <a:r>
              <a:rPr lang="en-US" b="1" dirty="0">
                <a:latin typeface="Calibri Light" panose="020F0302020204030204" pitchFamily="34" charset="0"/>
              </a:rPr>
              <a:t>CARE MANAGEMENT PLAN</a:t>
            </a:r>
          </a:p>
        </p:txBody>
      </p:sp>
      <p:sp>
        <p:nvSpPr>
          <p:cNvPr id="35" name="Right Arrow 34"/>
          <p:cNvSpPr/>
          <p:nvPr/>
        </p:nvSpPr>
        <p:spPr>
          <a:xfrm>
            <a:off x="8944059" y="4401170"/>
            <a:ext cx="384764" cy="370042"/>
          </a:xfrm>
          <a:prstGeom prst="rightArrow">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ame 25"/>
          <p:cNvSpPr/>
          <p:nvPr/>
        </p:nvSpPr>
        <p:spPr>
          <a:xfrm>
            <a:off x="6580909" y="3973987"/>
            <a:ext cx="2417826" cy="1148659"/>
          </a:xfrm>
          <a:prstGeom prst="frame">
            <a:avLst/>
          </a:prstGeom>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p:cNvSpPr txBox="1"/>
          <p:nvPr/>
        </p:nvSpPr>
        <p:spPr>
          <a:xfrm>
            <a:off x="6831607" y="4401170"/>
            <a:ext cx="1901952" cy="369332"/>
          </a:xfrm>
          <a:prstGeom prst="rect">
            <a:avLst/>
          </a:prstGeom>
          <a:noFill/>
        </p:spPr>
        <p:txBody>
          <a:bodyPr wrap="square" rtlCol="0">
            <a:spAutoFit/>
          </a:bodyPr>
          <a:lstStyle/>
          <a:p>
            <a:pPr algn="ctr"/>
            <a:r>
              <a:rPr lang="en-US" b="1" dirty="0">
                <a:latin typeface="Calibri Light" panose="020F0302020204030204" pitchFamily="34" charset="0"/>
              </a:rPr>
              <a:t>LTSS SERVICE PLAN</a:t>
            </a:r>
          </a:p>
        </p:txBody>
      </p:sp>
    </p:spTree>
    <p:extLst>
      <p:ext uri="{BB962C8B-B14F-4D97-AF65-F5344CB8AC3E}">
        <p14:creationId xmlns:p14="http://schemas.microsoft.com/office/powerpoint/2010/main" val="38025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332389"/>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37342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931199"/>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CARE MANAGEMENT PLAN</a:t>
            </a:r>
          </a:p>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A care management plan is used to identify and address how the participant’s physical, cognitive, and behavioral health care needs will be managed, and will include, but will not be limited to:</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Active chronic problems, current non-chronic problems, cognitive needs, and problems that were previously controlled (classified as maintenance care) but have been exacerbated by disease progression or other intervening conditions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Current medications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All services authorized and the scope and duration of the services authorized, including any services that were authorized by the CHC- MCO since the last PCSP was finalized that need to be authorized moving forward</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The CHC-MCO must make available care management to all participants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18</a:t>
            </a:fld>
            <a:endParaRPr lang="en-US" dirty="0"/>
          </a:p>
        </p:txBody>
      </p:sp>
    </p:spTree>
    <p:extLst>
      <p:ext uri="{BB962C8B-B14F-4D97-AF65-F5344CB8AC3E}">
        <p14:creationId xmlns:p14="http://schemas.microsoft.com/office/powerpoint/2010/main" val="167933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332389"/>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37342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931199"/>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CARE MANAGEMENT PLAN</a:t>
            </a:r>
          </a:p>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A schedule of preventive-service needs or requirements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Disease management action steps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Known needed physical and behavioral health care and services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All designated points of contact; the participant’s authorizations of who may request and receive information about the participant’s services</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How the service coordinator will assist the participant in accessing services identified in the PCSP</a:t>
            </a:r>
          </a:p>
          <a:p>
            <a:pPr marL="525780" indent="-342900">
              <a:lnSpc>
                <a:spcPct val="100000"/>
              </a:lnSpc>
              <a:spcBef>
                <a:spcPts val="0"/>
              </a:spcBef>
              <a:spcAft>
                <a:spcPts val="600"/>
              </a:spcAft>
              <a:buClr>
                <a:srgbClr val="2D2D8A">
                  <a:lumMod val="75000"/>
                </a:srgbClr>
              </a:buClr>
              <a:defRPr/>
            </a:pPr>
            <a:r>
              <a:rPr lang="en-US" sz="2000" dirty="0">
                <a:solidFill>
                  <a:srgbClr val="000000"/>
                </a:solidFill>
                <a:latin typeface="+mj-lt"/>
                <a:ea typeface="ＭＳ Ｐゴシック" pitchFamily="-106" charset="-128"/>
              </a:rPr>
              <a:t>How the CHC-MCO will coordinate with the participant’s Medicare, Veterans, BH-MCO, and other health insurers and other supports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19</a:t>
            </a:fld>
            <a:endParaRPr lang="en-US" dirty="0"/>
          </a:p>
        </p:txBody>
      </p:sp>
    </p:spTree>
    <p:extLst>
      <p:ext uri="{BB962C8B-B14F-4D97-AF65-F5344CB8AC3E}">
        <p14:creationId xmlns:p14="http://schemas.microsoft.com/office/powerpoint/2010/main" val="262788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666126"/>
            <a:ext cx="8143874"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AGENDA</a:t>
            </a:r>
          </a:p>
        </p:txBody>
      </p:sp>
      <p:sp>
        <p:nvSpPr>
          <p:cNvPr id="12" name="Rectangle 11"/>
          <p:cNvSpPr/>
          <p:nvPr/>
        </p:nvSpPr>
        <p:spPr>
          <a:xfrm>
            <a:off x="0" y="751852"/>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334168"/>
            <a:ext cx="10986052" cy="4524155"/>
          </a:xfrm>
          <a:prstGeom prst="rect">
            <a:avLst/>
          </a:prstGeom>
        </p:spPr>
        <p:txBody>
          <a:bodyPr>
            <a:noAutofit/>
          </a:bodyPr>
          <a:lstStyle/>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Objectives of Service Coordination in Community HealthChoices (CHC)</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Current Service Coordination Requirements in Fee-for-Service (FFS) Waivers vs. </a:t>
            </a:r>
            <a:br>
              <a:rPr lang="en-US" sz="1800" dirty="0">
                <a:solidFill>
                  <a:srgbClr val="000000"/>
                </a:solidFill>
                <a:latin typeface="+mj-lt"/>
                <a:ea typeface="ＭＳ Ｐゴシック" pitchFamily="-106" charset="-128"/>
              </a:rPr>
            </a:br>
            <a:r>
              <a:rPr lang="en-US" sz="1800" dirty="0">
                <a:solidFill>
                  <a:srgbClr val="000000"/>
                </a:solidFill>
                <a:latin typeface="+mj-lt"/>
                <a:ea typeface="ＭＳ Ｐゴシック" pitchFamily="-106" charset="-128"/>
              </a:rPr>
              <a:t>CHC Service Coordination Requirements</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Continuity of Care for CHC Implementation</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Service Coordination as an Administrative Function of CHC</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Service Coordinator and Service Coordination Supervisor Requirements in CHC</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Comprehensive Needs Assessments and Reassessments</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Person-Centered Service Planning (PCSP)</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Care Plan vs. LTSS Plan</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The Role of the Person-Centered Planning Team (PCPT)</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Coordination with the Non-Medicaid Community-Based Services</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Lessons Learned from the Southwest Implementation</a:t>
            </a:r>
          </a:p>
          <a:p>
            <a:pPr marL="342900" indent="-342900">
              <a:lnSpc>
                <a:spcPct val="100000"/>
              </a:lnSpc>
              <a:spcBef>
                <a:spcPts val="0"/>
              </a:spcBef>
              <a:spcAft>
                <a:spcPts val="600"/>
              </a:spcAft>
              <a:buClr>
                <a:srgbClr val="2D2D8A">
                  <a:lumMod val="75000"/>
                </a:srgbClr>
              </a:buClr>
              <a:buFont typeface="+mj-lt"/>
              <a:buAutoNum type="arabicPeriod"/>
              <a:defRPr/>
            </a:pPr>
            <a:r>
              <a:rPr lang="en-US" sz="1800" dirty="0">
                <a:solidFill>
                  <a:srgbClr val="000000"/>
                </a:solidFill>
                <a:latin typeface="+mj-lt"/>
                <a:ea typeface="ＭＳ Ｐゴシック" pitchFamily="-106" charset="-128"/>
              </a:rPr>
              <a:t>Questions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a:t>
            </a:fld>
            <a:endParaRPr lang="en-US" dirty="0"/>
          </a:p>
        </p:txBody>
      </p:sp>
    </p:spTree>
    <p:extLst>
      <p:ext uri="{BB962C8B-B14F-4D97-AF65-F5344CB8AC3E}">
        <p14:creationId xmlns:p14="http://schemas.microsoft.com/office/powerpoint/2010/main" val="1396507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95229"/>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23626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858047"/>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LTSS SERVICE PLAN</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A LTSS service plan must identify and address how LTSS needs will be met and how services will be provided in accordance with the PCSP.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LTSS service plan must include the following:</a:t>
            </a:r>
          </a:p>
          <a:p>
            <a:pPr marL="594360" indent="-34290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All LTSS services necessary to support the participant in living as independently as possible and remaining as engaged in his/her community as possible.</a:t>
            </a:r>
          </a:p>
          <a:p>
            <a:pPr marL="594360" indent="-342900">
              <a:lnSpc>
                <a:spcPct val="100000"/>
              </a:lnSpc>
              <a:spcBef>
                <a:spcPts val="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For the needs identified in the comprehensive needs assessment, the interventions to address each need or preference, reasonable long-term and short-term goals, the measurable outcomes to be achieved by the interventions, the anticipated timelines in which to achieve the desired outcomes, and the staff responsible for conducting the interventions and monitoring the outcomes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20</a:t>
            </a:fld>
            <a:endParaRPr lang="en-US" dirty="0"/>
          </a:p>
        </p:txBody>
      </p:sp>
    </p:spTree>
    <p:extLst>
      <p:ext uri="{BB962C8B-B14F-4D97-AF65-F5344CB8AC3E}">
        <p14:creationId xmlns:p14="http://schemas.microsoft.com/office/powerpoint/2010/main" val="367403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975773"/>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01680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638591"/>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LTSS SERVICE PLAN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Potential problems that can be anticipated, including risks and how these risks can be minimized to foster the participant’s maximum functioning level of well-being</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 decisions around self-directed care, and whether the participant is participating in participant-direction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Communications plan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frequently specific services will be provided</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 or if -- technology and </a:t>
            </a:r>
            <a:r>
              <a:rPr lang="en-US" sz="2000" dirty="0">
                <a:latin typeface="+mj-lt"/>
                <a:ea typeface="ＭＳ Ｐゴシック" pitchFamily="-106" charset="-128"/>
              </a:rPr>
              <a:t>telehealth will be used</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latin typeface="+mj-lt"/>
                <a:ea typeface="ＭＳ Ｐゴシック" pitchFamily="-106" charset="-128"/>
              </a:rPr>
              <a:t>Participant choice of providers and service coordinators</a:t>
            </a:r>
          </a:p>
          <a:p>
            <a:pPr>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21</a:t>
            </a:fld>
            <a:endParaRPr lang="en-US" dirty="0"/>
          </a:p>
        </p:txBody>
      </p:sp>
    </p:spTree>
    <p:extLst>
      <p:ext uri="{BB962C8B-B14F-4D97-AF65-F5344CB8AC3E}">
        <p14:creationId xmlns:p14="http://schemas.microsoft.com/office/powerpoint/2010/main" val="3944482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939197"/>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980233"/>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1602015"/>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LTSS SERVICE PLAN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Participant’s available, willing, and able informal support network and services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Participant’s need for and plan to access community resources, non-covered services and other supports, including any reasonable accommodations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to accommodate preferences for leisure activities, hobbies, and community engagement</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Any other needs or preferences of the participant</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Participant’s goals for the least restrictive setting possible; if he or she is being discharged or transitioned from an inpatient setting.</a:t>
            </a:r>
          </a:p>
          <a:p>
            <a:pPr>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22</a:t>
            </a:fld>
            <a:endParaRPr lang="en-US" dirty="0"/>
          </a:p>
        </p:txBody>
      </p:sp>
    </p:spTree>
    <p:extLst>
      <p:ext uri="{BB962C8B-B14F-4D97-AF65-F5344CB8AC3E}">
        <p14:creationId xmlns:p14="http://schemas.microsoft.com/office/powerpoint/2010/main" val="1246341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11" name="Content Placeholder 2"/>
          <p:cNvSpPr>
            <a:spLocks noGrp="1"/>
          </p:cNvSpPr>
          <p:nvPr>
            <p:ph sz="quarter" idx="4294967295"/>
          </p:nvPr>
        </p:nvSpPr>
        <p:spPr>
          <a:xfrm>
            <a:off x="590550" y="939197"/>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980233"/>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Content Placeholder 2"/>
          <p:cNvSpPr>
            <a:spLocks noGrp="1"/>
          </p:cNvSpPr>
          <p:nvPr>
            <p:ph sz="quarter" idx="4294967295"/>
          </p:nvPr>
        </p:nvSpPr>
        <p:spPr>
          <a:xfrm>
            <a:off x="596348" y="1602015"/>
            <a:ext cx="10986052" cy="3400425"/>
          </a:xfrm>
          <a:prstGeom prst="rect">
            <a:avLst/>
          </a:prstGeom>
        </p:spPr>
        <p:txBody>
          <a:bodyPr>
            <a:noAutofit/>
          </a:bodyPr>
          <a:lstStyle/>
          <a:p>
            <a:pPr marL="0" indent="0">
              <a:lnSpc>
                <a:spcPct val="100000"/>
              </a:lnSpc>
              <a:buClr>
                <a:srgbClr val="2D2D8A">
                  <a:lumMod val="75000"/>
                </a:srgbClr>
              </a:buClr>
              <a:buNone/>
              <a:defRPr/>
            </a:pPr>
            <a:r>
              <a:rPr lang="en-US" sz="2000" b="1" dirty="0">
                <a:solidFill>
                  <a:srgbClr val="569FD3"/>
                </a:solidFill>
                <a:latin typeface="Arial Black" panose="020B0A04020102020204" pitchFamily="34" charset="0"/>
              </a:rPr>
              <a:t>LTSS SERVICE PLAN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latin typeface="+mj-lt"/>
                <a:ea typeface="ＭＳ Ｐゴシック" pitchFamily="-106" charset="-128"/>
              </a:rPr>
              <a:t>The process for reporting abuse, neglect and exploitation</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latin typeface="+mj-lt"/>
                <a:ea typeface="ＭＳ Ｐゴシック" pitchFamily="-106" charset="-128"/>
              </a:rPr>
              <a:t>The process for reporting suspected fraud and abuse</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Individualized back-up plans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The person(s) and providers responsible for specific interventions or services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How the CHC-MCO will coordinate with the participant’s Medicare, Veterans Benefits, BH-MCO, other health coverage insurers, and other supports</a:t>
            </a:r>
          </a:p>
          <a:p>
            <a:pPr>
              <a:lnSpc>
                <a:spcPct val="100000"/>
              </a:lnSpc>
              <a:spcBef>
                <a:spcPts val="1200"/>
              </a:spcBef>
              <a:spcAft>
                <a:spcPts val="600"/>
              </a:spcAft>
              <a:buClr>
                <a:srgbClr val="2D2D8A">
                  <a:lumMod val="75000"/>
                </a:srgbClr>
              </a:buClr>
              <a:buFont typeface="Wingdings" panose="05000000000000000000" pitchFamily="2" charset="2"/>
              <a:buChar char="ü"/>
              <a:defRPr/>
            </a:pPr>
            <a:r>
              <a:rPr lang="en-US" sz="2000" dirty="0">
                <a:solidFill>
                  <a:srgbClr val="000000"/>
                </a:solidFill>
                <a:latin typeface="+mj-lt"/>
                <a:ea typeface="ＭＳ Ｐゴシック" pitchFamily="-106" charset="-128"/>
              </a:rPr>
              <a:t>Participant’s employment and educational goals</a:t>
            </a:r>
          </a:p>
          <a:p>
            <a:pPr>
              <a:lnSpc>
                <a:spcPct val="100000"/>
              </a:lnSpc>
              <a:spcBef>
                <a:spcPts val="0"/>
              </a:spcBef>
              <a:spcAft>
                <a:spcPts val="600"/>
              </a:spcAft>
              <a:buClr>
                <a:srgbClr val="2D2D8A">
                  <a:lumMod val="75000"/>
                </a:srgbClr>
              </a:buClr>
              <a:buFont typeface="Wingdings" panose="05000000000000000000" pitchFamily="2" charset="2"/>
              <a:buChar char="ü"/>
              <a:defRPr/>
            </a:pPr>
            <a:endParaRPr lang="en-US" sz="2000" dirty="0">
              <a:solidFill>
                <a:srgbClr val="000000"/>
              </a:solidFill>
              <a:ea typeface="ＭＳ Ｐゴシック" pitchFamily="-106" charset="-128"/>
            </a:endParaRPr>
          </a:p>
          <a:p>
            <a:pPr>
              <a:lnSpc>
                <a:spcPct val="100000"/>
              </a:lnSpc>
              <a:spcAft>
                <a:spcPts val="600"/>
              </a:spcAft>
              <a:buClr>
                <a:srgbClr val="2D2D8A">
                  <a:lumMod val="75000"/>
                </a:srgbClr>
              </a:buClr>
              <a:buFont typeface="Wingdings" panose="05000000000000000000" pitchFamily="2" charset="2"/>
              <a:buChar char="ü"/>
              <a:defRPr/>
            </a:pPr>
            <a:endParaRPr lang="en-US" sz="2000" dirty="0">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1602913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668903"/>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70993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424975"/>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PCSP must specify the need for referrals and the need for assistance from the service coordinator in obtaining referrals. To the extent that the primary care practitioner is part of the PCSP development, the PCSP must also articulate referrals that the service coordinator will enter in the appropriate systems.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 The PCSP must consider both in- and out-of-network covered services to support the individual in the environment of his/her choice, as well as caregivers’ support needs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24</a:t>
            </a:fld>
            <a:endParaRPr lang="en-US" dirty="0"/>
          </a:p>
        </p:txBody>
      </p:sp>
    </p:spTree>
    <p:extLst>
      <p:ext uri="{BB962C8B-B14F-4D97-AF65-F5344CB8AC3E}">
        <p14:creationId xmlns:p14="http://schemas.microsoft.com/office/powerpoint/2010/main" val="59113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668903"/>
            <a:ext cx="987933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SERVICE PLAN (PCSP)</a:t>
            </a:r>
          </a:p>
        </p:txBody>
      </p:sp>
      <p:sp>
        <p:nvSpPr>
          <p:cNvPr id="12" name="Rectangle 11"/>
          <p:cNvSpPr/>
          <p:nvPr/>
        </p:nvSpPr>
        <p:spPr>
          <a:xfrm>
            <a:off x="0" y="170993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424975"/>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PCSPs must be completed no more than 30 days from the date that the comprehensive needs assessment or reassessment is completed.</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 PCSPs must be developed by the service coordinator, the participant, the participant’s representative, and the person-centered planning team.</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Participants may appeal part or all of their service plan as provided through the complaint, grievance and DHS fair-hearing processes.</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25</a:t>
            </a:fld>
            <a:endParaRPr lang="en-US" dirty="0"/>
          </a:p>
        </p:txBody>
      </p:sp>
    </p:spTree>
    <p:extLst>
      <p:ext uri="{BB962C8B-B14F-4D97-AF65-F5344CB8AC3E}">
        <p14:creationId xmlns:p14="http://schemas.microsoft.com/office/powerpoint/2010/main" val="4034135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668903"/>
            <a:ext cx="1099185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PERSON-CENTERED PLANNING TEAM (PCPT)</a:t>
            </a:r>
          </a:p>
        </p:txBody>
      </p:sp>
      <p:sp>
        <p:nvSpPr>
          <p:cNvPr id="12" name="Rectangle 11"/>
          <p:cNvSpPr/>
          <p:nvPr/>
        </p:nvSpPr>
        <p:spPr>
          <a:xfrm>
            <a:off x="0" y="1709939"/>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424975"/>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CHC requires a PCPT approach as part of the service planning and service-coordination processes for participants who require LTSS.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CHC-MCOs may also include the PCPT approach as part of the overall care coordination approach for participants who do not require LTSS.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PCPT approach must be person-centered and must take into account all goals and </a:t>
            </a:r>
            <a:br>
              <a:rPr lang="en-US" sz="2000" dirty="0">
                <a:solidFill>
                  <a:srgbClr val="000000"/>
                </a:solidFill>
                <a:latin typeface="+mj-lt"/>
                <a:ea typeface="ＭＳ Ｐゴシック" pitchFamily="-106" charset="-128"/>
              </a:rPr>
            </a:br>
            <a:r>
              <a:rPr lang="en-US" sz="2000" dirty="0">
                <a:solidFill>
                  <a:srgbClr val="000000"/>
                </a:solidFill>
                <a:latin typeface="+mj-lt"/>
                <a:ea typeface="ＭＳ Ｐゴシック" pitchFamily="-106" charset="-128"/>
              </a:rPr>
              <a:t>requirements of CHC.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Team members may include participants, their caregivers, primary care physicians, specialists, behavioral health providers, direct care workers, and any other individual involve in the participant’s service planning.</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26</a:t>
            </a:fld>
            <a:endParaRPr lang="en-US" dirty="0"/>
          </a:p>
        </p:txBody>
      </p:sp>
    </p:spTree>
    <p:extLst>
      <p:ext uri="{BB962C8B-B14F-4D97-AF65-F5344CB8AC3E}">
        <p14:creationId xmlns:p14="http://schemas.microsoft.com/office/powerpoint/2010/main" val="4271225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90550" y="651561"/>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participant-directed services</a:t>
            </a:r>
            <a:br>
              <a:rPr lang="en-US" sz="3200" b="1" cap="all" dirty="0">
                <a:solidFill>
                  <a:srgbClr val="002060"/>
                </a:solidFill>
                <a:latin typeface="Arial Black" panose="020B0A04020102020204" pitchFamily="34" charset="0"/>
              </a:rPr>
            </a:br>
            <a:endParaRPr lang="en-US" sz="3200" b="1" cap="all" dirty="0">
              <a:solidFill>
                <a:srgbClr val="002060"/>
              </a:solidFill>
              <a:latin typeface="Arial Black" panose="020B0A04020102020204" pitchFamily="34" charset="0"/>
            </a:endParaRPr>
          </a:p>
          <a:p>
            <a:pPr>
              <a:lnSpc>
                <a:spcPct val="100000"/>
              </a:lnSpc>
            </a:pPr>
            <a:r>
              <a:rPr lang="en-US" sz="2000" dirty="0">
                <a:latin typeface="+mj-lt"/>
              </a:rPr>
              <a:t>Participant-directed services, including Services My Way, will continue, and CHC-MCOs will offer the option to all participants receiving HCBS.</a:t>
            </a:r>
          </a:p>
          <a:p>
            <a:pPr>
              <a:lnSpc>
                <a:spcPct val="100000"/>
              </a:lnSpc>
            </a:pPr>
            <a:r>
              <a:rPr lang="en-US" sz="2000" dirty="0">
                <a:latin typeface="+mj-lt"/>
              </a:rPr>
              <a:t>Just like today, the CHC-MCO’s SCs will work with the participant to create an individualized service plan regarding type, scope, amount, duration and frequency of services needed. The SC will monitor the provision and utilization of services to ensure the participant’s health and welfare.</a:t>
            </a:r>
          </a:p>
          <a:p>
            <a:pPr>
              <a:lnSpc>
                <a:spcPct val="100000"/>
              </a:lnSpc>
            </a:pPr>
            <a:r>
              <a:rPr lang="en-US" sz="2000" dirty="0">
                <a:latin typeface="+mj-lt"/>
              </a:rPr>
              <a:t>The CHC-MCOs are required to comply with state and federal regulations including the Department of Labor Fair Labor Standards Act regulations at 29 CFR Part 552 requirements related to minimum wage, overtime pay, and travel time.</a:t>
            </a:r>
          </a:p>
          <a:p>
            <a:pPr lvl="1">
              <a:lnSpc>
                <a:spcPct val="100000"/>
              </a:lnSpc>
            </a:pPr>
            <a:r>
              <a:rPr lang="en-US" sz="2000" dirty="0">
                <a:latin typeface="+mj-lt"/>
              </a:rPr>
              <a:t>Just like today, the SC will work with the individual if overtime pay requires a modification to the individual’s budget. </a:t>
            </a:r>
          </a:p>
          <a:p>
            <a:pPr lvl="1">
              <a:lnSpc>
                <a:spcPct val="100000"/>
              </a:lnSpc>
            </a:pPr>
            <a:r>
              <a:rPr lang="en-US" sz="2000" dirty="0">
                <a:latin typeface="+mj-lt"/>
              </a:rPr>
              <a:t>All participants who are transitioning to the CHC waiver and who are utilizing a PDS model will transition to monthly authorizations.</a:t>
            </a:r>
          </a:p>
          <a:p>
            <a:pPr lvl="1">
              <a:lnSpc>
                <a:spcPct val="100000"/>
              </a:lnSpc>
            </a:pPr>
            <a:endParaRPr lang="en-US" sz="2000" dirty="0">
              <a:latin typeface="+mj-lt"/>
            </a:endParaRPr>
          </a:p>
          <a:p>
            <a:pPr lvl="1">
              <a:lnSpc>
                <a:spcPct val="100000"/>
              </a:lnSpc>
            </a:pPr>
            <a:endParaRPr lang="en-US" sz="2200" dirty="0">
              <a:latin typeface="+mj-lt"/>
            </a:endParaRPr>
          </a:p>
          <a:p>
            <a:pPr marL="0" indent="0">
              <a:lnSpc>
                <a:spcPct val="100000"/>
              </a:lnSpc>
              <a:buNone/>
            </a:pPr>
            <a:endParaRPr lang="en-US" sz="2000" dirty="0"/>
          </a:p>
          <a:p>
            <a:pPr>
              <a:lnSpc>
                <a:spcPct val="100000"/>
              </a:lnSpc>
            </a:pPr>
            <a:endParaRPr lang="en-US" sz="2000" b="1" cap="all" dirty="0">
              <a:solidFill>
                <a:srgbClr val="569FD3"/>
              </a:solidFill>
              <a:latin typeface="Arial Black" panose="020B0A04020102020204" pitchFamily="34" charset="0"/>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27</a:t>
            </a:fld>
            <a:endParaRPr lang="en-US" dirty="0"/>
          </a:p>
        </p:txBody>
      </p:sp>
      <p:sp>
        <p:nvSpPr>
          <p:cNvPr id="5" name="Rectangle 4">
            <a:extLst>
              <a:ext uri="{FF2B5EF4-FFF2-40B4-BE49-F238E27FC236}">
                <a16:creationId xmlns:a16="http://schemas.microsoft.com/office/drawing/2014/main" id="{B245D408-B81B-4BF4-B867-1ED44A71C072}"/>
              </a:ext>
            </a:extLst>
          </p:cNvPr>
          <p:cNvSpPr/>
          <p:nvPr/>
        </p:nvSpPr>
        <p:spPr>
          <a:xfrm>
            <a:off x="0" y="699287"/>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245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59019" y="658844"/>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participant-directed services</a:t>
            </a:r>
          </a:p>
          <a:p>
            <a:pPr marL="0" indent="0">
              <a:lnSpc>
                <a:spcPct val="100000"/>
              </a:lnSpc>
              <a:buNone/>
            </a:pPr>
            <a:endParaRPr lang="en-US" sz="2000" dirty="0">
              <a:latin typeface="+mj-lt"/>
            </a:endParaRPr>
          </a:p>
          <a:p>
            <a:pPr>
              <a:lnSpc>
                <a:spcPct val="100000"/>
              </a:lnSpc>
            </a:pPr>
            <a:r>
              <a:rPr lang="en-US" sz="2000" dirty="0">
                <a:latin typeface="+mj-lt"/>
              </a:rPr>
              <a:t>Financial Management Services (FMS) will continue.  </a:t>
            </a:r>
          </a:p>
          <a:p>
            <a:pPr>
              <a:lnSpc>
                <a:spcPct val="100000"/>
              </a:lnSpc>
            </a:pPr>
            <a:r>
              <a:rPr lang="en-US" sz="2000" dirty="0">
                <a:latin typeface="+mj-lt"/>
              </a:rPr>
              <a:t>The CHC-MCOs are required to establish agreements and cooperate with the Commonwealth-procured Fiscal/Employer Agent (F/EA) in order that necessary FMS services are provided to participants.</a:t>
            </a:r>
          </a:p>
          <a:p>
            <a:pPr>
              <a:lnSpc>
                <a:spcPct val="100000"/>
              </a:lnSpc>
            </a:pPr>
            <a:r>
              <a:rPr lang="en-US" sz="2000" dirty="0">
                <a:latin typeface="+mj-lt"/>
              </a:rPr>
              <a:t>The F/EA will continue to perform the same functions as today:</a:t>
            </a:r>
          </a:p>
          <a:p>
            <a:pPr lvl="1">
              <a:lnSpc>
                <a:spcPct val="100000"/>
              </a:lnSpc>
            </a:pPr>
            <a:r>
              <a:rPr lang="en-US" sz="2000" dirty="0">
                <a:latin typeface="+mj-lt"/>
              </a:rPr>
              <a:t>Prepare and distribute payroll and address federal, state, and local employment tax; labor, and workers compensation insurance rules; and other requirements that apply when the participant functions as the employer of his or her workers</a:t>
            </a:r>
          </a:p>
          <a:p>
            <a:pPr lvl="1">
              <a:lnSpc>
                <a:spcPct val="100000"/>
              </a:lnSpc>
            </a:pPr>
            <a:r>
              <a:rPr lang="en-US" sz="2000" dirty="0">
                <a:latin typeface="+mj-lt"/>
              </a:rPr>
              <a:t>Make financial transactions on behalf of the participant</a:t>
            </a:r>
          </a:p>
          <a:p>
            <a:pPr lvl="1">
              <a:lnSpc>
                <a:spcPct val="100000"/>
              </a:lnSpc>
            </a:pPr>
            <a:r>
              <a:rPr lang="en-US" sz="2000" dirty="0">
                <a:latin typeface="+mj-lt"/>
              </a:rPr>
              <a:t>Generate reports for participants, CHC-MCOs and OLTL</a:t>
            </a:r>
          </a:p>
        </p:txBody>
      </p:sp>
      <p:sp>
        <p:nvSpPr>
          <p:cNvPr id="2" name="Slide Number Placeholder 1"/>
          <p:cNvSpPr>
            <a:spLocks noGrp="1"/>
          </p:cNvSpPr>
          <p:nvPr>
            <p:ph type="sldNum" sz="quarter" idx="12"/>
          </p:nvPr>
        </p:nvSpPr>
        <p:spPr/>
        <p:txBody>
          <a:bodyPr/>
          <a:lstStyle/>
          <a:p>
            <a:fld id="{C85EB908-D14B-4B79-9273-27B0AA618532}" type="slidenum">
              <a:rPr lang="en-US" smtClean="0"/>
              <a:t>28</a:t>
            </a:fld>
            <a:endParaRPr lang="en-US" dirty="0"/>
          </a:p>
        </p:txBody>
      </p:sp>
      <p:sp>
        <p:nvSpPr>
          <p:cNvPr id="5" name="Rectangle 4">
            <a:extLst>
              <a:ext uri="{FF2B5EF4-FFF2-40B4-BE49-F238E27FC236}">
                <a16:creationId xmlns:a16="http://schemas.microsoft.com/office/drawing/2014/main" id="{152FF881-B45A-4F85-9871-965EFB6CA143}"/>
              </a:ext>
            </a:extLst>
          </p:cNvPr>
          <p:cNvSpPr/>
          <p:nvPr/>
        </p:nvSpPr>
        <p:spPr>
          <a:xfrm>
            <a:off x="0" y="697344"/>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7290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006099"/>
            <a:ext cx="10991850" cy="516514"/>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NURSING HOME TRANSITION (NHT)</a:t>
            </a:r>
          </a:p>
        </p:txBody>
      </p:sp>
      <p:sp>
        <p:nvSpPr>
          <p:cNvPr id="12" name="Rectangle 11"/>
          <p:cNvSpPr/>
          <p:nvPr/>
        </p:nvSpPr>
        <p:spPr>
          <a:xfrm>
            <a:off x="0" y="1047135"/>
            <a:ext cx="276225" cy="393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1762171"/>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NHT is an administrative role for the CHC-MCOs.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CHC-MCOs must provide NHT activities to participants residing in nursing facilities who express a desire to move back to their homes or other community-based settings.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CHC-MCO must provide NHT activities using appropriately qualified staff, whether employed by or under contract with the CHC-MCO.</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Services coordinators will participate in these activities, although the CHC-MCOs may have dedicated staff focused on the responsibilities of this role. </a:t>
            </a:r>
          </a:p>
          <a:p>
            <a:pPr>
              <a:lnSpc>
                <a:spcPct val="100000"/>
              </a:lnSpc>
              <a:spcAft>
                <a:spcPts val="600"/>
              </a:spcAft>
              <a:buClr>
                <a:srgbClr val="2D2D8A">
                  <a:lumMod val="75000"/>
                </a:srgbClr>
              </a:buClr>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29</a:t>
            </a:fld>
            <a:endParaRPr lang="en-US" dirty="0"/>
          </a:p>
        </p:txBody>
      </p:sp>
    </p:spTree>
    <p:extLst>
      <p:ext uri="{BB962C8B-B14F-4D97-AF65-F5344CB8AC3E}">
        <p14:creationId xmlns:p14="http://schemas.microsoft.com/office/powerpoint/2010/main" val="311779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1011563"/>
            <a:ext cx="8143874"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OBJECTIVES OF </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SERVICE COORDINATION IN CHC</a:t>
            </a:r>
          </a:p>
        </p:txBody>
      </p:sp>
      <p:sp>
        <p:nvSpPr>
          <p:cNvPr id="12" name="Rectangle 11"/>
          <p:cNvSpPr/>
          <p:nvPr/>
        </p:nvSpPr>
        <p:spPr>
          <a:xfrm>
            <a:off x="0" y="1097290"/>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a:spLocks noGrp="1"/>
          </p:cNvSpPr>
          <p:nvPr>
            <p:ph sz="quarter" idx="4294967295"/>
          </p:nvPr>
        </p:nvSpPr>
        <p:spPr>
          <a:xfrm>
            <a:off x="596348" y="2135192"/>
            <a:ext cx="10986052" cy="4027094"/>
          </a:xfrm>
          <a:prstGeom prst="rect">
            <a:avLst/>
          </a:prstGeom>
        </p:spPr>
        <p:txBody>
          <a:bodyPr>
            <a:noAutofit/>
          </a:bodyPr>
          <a:lstStyle/>
          <a:p>
            <a:pPr marL="0" indent="0">
              <a:lnSpc>
                <a:spcPct val="100000"/>
              </a:lnSpc>
              <a:spcAft>
                <a:spcPts val="600"/>
              </a:spcAft>
              <a:buClr>
                <a:srgbClr val="2D2D8A">
                  <a:lumMod val="75000"/>
                </a:srgbClr>
              </a:buClr>
              <a:buNone/>
              <a:defRPr/>
            </a:pPr>
            <a:r>
              <a:rPr lang="en-US" sz="2000" dirty="0">
                <a:solidFill>
                  <a:srgbClr val="000000"/>
                </a:solidFill>
                <a:latin typeface="+mj-lt"/>
                <a:ea typeface="ＭＳ Ｐゴシック" pitchFamily="-106" charset="-128"/>
              </a:rPr>
              <a:t>The primary objective of service coordination is </a:t>
            </a:r>
            <a:r>
              <a:rPr lang="en-US" sz="2000" dirty="0">
                <a:latin typeface="+mj-lt"/>
              </a:rPr>
              <a:t>to oversee the person-centered service planning process and to </a:t>
            </a:r>
            <a:r>
              <a:rPr lang="en-US" sz="2000" dirty="0">
                <a:solidFill>
                  <a:srgbClr val="000000"/>
                </a:solidFill>
                <a:latin typeface="+mj-lt"/>
                <a:ea typeface="ＭＳ Ｐゴシック" pitchFamily="-106" charset="-128"/>
              </a:rPr>
              <a:t>provide support for CHC program participants, specifically those individuals in need of long-term supports and services (LTSS) and those with unmet needs, in the following ways:</a:t>
            </a:r>
          </a:p>
          <a:p>
            <a:pPr marL="457200" indent="-274320">
              <a:lnSpc>
                <a:spcPct val="100000"/>
              </a:lnSpc>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The identification of needed services through the Comprehensive Needs Assessment process.</a:t>
            </a:r>
          </a:p>
          <a:p>
            <a:pPr marL="457200" indent="-274320">
              <a:lnSpc>
                <a:spcPct val="100000"/>
              </a:lnSpc>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The assurance of appropriate service delivery that supports both a participant’s needs and their preferences through the management of the person-centered planning process and the development and implementation of the participant’s person-centered service plan.  </a:t>
            </a:r>
          </a:p>
          <a:p>
            <a:pPr marL="457200" indent="-274320">
              <a:lnSpc>
                <a:spcPct val="100000"/>
              </a:lnSpc>
              <a:spcAft>
                <a:spcPts val="600"/>
              </a:spcAft>
              <a:buClr>
                <a:srgbClr val="2D2D8A">
                  <a:lumMod val="75000"/>
                </a:srgbClr>
              </a:buClr>
              <a:buFont typeface="+mj-lt"/>
              <a:buAutoNum type="arabicPeriod"/>
              <a:defRPr/>
            </a:pPr>
            <a:r>
              <a:rPr lang="en-US" sz="2000" dirty="0">
                <a:solidFill>
                  <a:srgbClr val="000000"/>
                </a:solidFill>
                <a:latin typeface="+mj-lt"/>
                <a:ea typeface="ＭＳ Ｐゴシック" pitchFamily="-106" charset="-128"/>
              </a:rPr>
              <a:t>The coordination of the participant’s long-term care services with all of their other services including those provided by Medicare, behavioral health, and Medicaid physical health. </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a:t>
            </a:fld>
            <a:endParaRPr lang="en-US" dirty="0"/>
          </a:p>
        </p:txBody>
      </p:sp>
    </p:spTree>
    <p:extLst>
      <p:ext uri="{BB962C8B-B14F-4D97-AF65-F5344CB8AC3E}">
        <p14:creationId xmlns:p14="http://schemas.microsoft.com/office/powerpoint/2010/main" val="2514849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948586"/>
            <a:ext cx="10671086"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NURSING FACILITY TO HCBS TRANSITION</a:t>
            </a:r>
          </a:p>
        </p:txBody>
      </p:sp>
      <p:sp>
        <p:nvSpPr>
          <p:cNvPr id="12" name="Rectangle 11"/>
          <p:cNvSpPr/>
          <p:nvPr/>
        </p:nvSpPr>
        <p:spPr>
          <a:xfrm>
            <a:off x="0" y="1034312"/>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ontent Placeholder 5"/>
          <p:cNvSpPr>
            <a:spLocks noGrp="1"/>
          </p:cNvSpPr>
          <p:nvPr>
            <p:ph sz="quarter" idx="4294967295"/>
          </p:nvPr>
        </p:nvSpPr>
        <p:spPr>
          <a:xfrm>
            <a:off x="604701" y="1737095"/>
            <a:ext cx="10671086" cy="4529441"/>
          </a:xfrm>
          <a:prstGeom prst="rect">
            <a:avLst/>
          </a:prstGeom>
        </p:spPr>
        <p:txBody>
          <a:bodyPr>
            <a:noAutofit/>
          </a:bodyPr>
          <a:lstStyle/>
          <a:p>
            <a:pPr lvl="0"/>
            <a:r>
              <a:rPr lang="en-US" sz="2400" dirty="0">
                <a:solidFill>
                  <a:prstClr val="black"/>
                </a:solidFill>
                <a:latin typeface="+mj-lt"/>
              </a:rPr>
              <a:t>New process for the County Assistance Office (CAO) to expedite financial eligibility determinations for applicants transitioning from Nursing Facilities to Home and Community Based Services (HCBS).</a:t>
            </a:r>
          </a:p>
          <a:p>
            <a:pPr lvl="0"/>
            <a:r>
              <a:rPr lang="en-US" sz="2400" dirty="0">
                <a:solidFill>
                  <a:prstClr val="black"/>
                </a:solidFill>
                <a:latin typeface="+mj-lt"/>
              </a:rPr>
              <a:t>Effective February 19, 2019 the CAO will process waiver applications 2 weeks prior to NF discharge.</a:t>
            </a:r>
          </a:p>
          <a:p>
            <a:pPr lvl="0"/>
            <a:r>
              <a:rPr lang="en-US" sz="2400" dirty="0">
                <a:solidFill>
                  <a:prstClr val="black"/>
                </a:solidFill>
                <a:latin typeface="+mj-lt"/>
              </a:rPr>
              <a:t>Allows participants to make an informed choice and safe discharge plan.</a:t>
            </a:r>
          </a:p>
          <a:p>
            <a:pPr marL="0" indent="0">
              <a:buNone/>
            </a:pPr>
            <a:endParaRPr lang="en-US" dirty="0">
              <a:latin typeface="+mj-lt"/>
            </a:endParaRPr>
          </a:p>
          <a:p>
            <a:pPr marL="457200" lvl="1" indent="0">
              <a:buNone/>
            </a:pPr>
            <a:endParaRPr lang="en-US" dirty="0"/>
          </a:p>
          <a:p>
            <a:pPr marL="982980" lvl="1" indent="-342900">
              <a:lnSpc>
                <a:spcPct val="100000"/>
              </a:lnSpc>
              <a:spcBef>
                <a:spcPts val="0"/>
              </a:spcBef>
              <a:buClr>
                <a:srgbClr val="2D2D8A">
                  <a:lumMod val="75000"/>
                </a:srgbClr>
              </a:buClr>
              <a:defRPr/>
            </a:pPr>
            <a:endParaRPr lang="en-US" sz="2000" dirty="0">
              <a:solidFill>
                <a:prstClr val="black"/>
              </a:solidFill>
              <a:latin typeface="Calibri Light" panose="020F0302020204030204"/>
              <a:ea typeface="ＭＳ Ｐゴシック" pitchFamily="-106" charset="-128"/>
            </a:endParaRPr>
          </a:p>
          <a:p>
            <a:pPr marL="640080" lvl="1" indent="0">
              <a:lnSpc>
                <a:spcPct val="100000"/>
              </a:lnSpc>
              <a:spcBef>
                <a:spcPts val="0"/>
              </a:spcBef>
              <a:buClr>
                <a:srgbClr val="2D2D8A">
                  <a:lumMod val="75000"/>
                </a:srgbClr>
              </a:buClr>
              <a:buNone/>
              <a:defRPr/>
            </a:pPr>
            <a:endParaRPr lang="en-US" sz="2000" dirty="0">
              <a:solidFill>
                <a:prstClr val="black"/>
              </a:solidFill>
              <a:latin typeface="Calibri Light" panose="020F0302020204030204"/>
              <a:ea typeface="ＭＳ Ｐゴシック" pitchFamily="-106" charset="-128"/>
            </a:endParaRPr>
          </a:p>
          <a:p>
            <a:pPr marL="0" lvl="1">
              <a:lnSpc>
                <a:spcPct val="100000"/>
              </a:lnSpc>
            </a:pPr>
            <a:endParaRPr lang="en-US" sz="1800" dirty="0"/>
          </a:p>
          <a:p>
            <a:pPr lvl="1"/>
            <a:endParaRPr lang="en-US" sz="1800" dirty="0"/>
          </a:p>
          <a:p>
            <a:pPr marL="0" lvl="1">
              <a:lnSpc>
                <a:spcPct val="100000"/>
              </a:lnSpc>
            </a:pPr>
            <a:endParaRPr lang="en-US" sz="1800" dirty="0"/>
          </a:p>
          <a:p>
            <a:pPr lvl="1"/>
            <a:endParaRPr lang="en-US" sz="1800" dirty="0"/>
          </a:p>
          <a:p>
            <a:pPr lvl="1"/>
            <a:endParaRPr lang="en-US" sz="1800" dirty="0"/>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6486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57867"/>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COORDINATION WITH</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NON-MEDICAID SERVICES</a:t>
            </a:r>
          </a:p>
        </p:txBody>
      </p:sp>
      <p:sp>
        <p:nvSpPr>
          <p:cNvPr id="12" name="Rectangle 11"/>
          <p:cNvSpPr/>
          <p:nvPr/>
        </p:nvSpPr>
        <p:spPr>
          <a:xfrm>
            <a:off x="0" y="124359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397543"/>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For a participant who is receiving home- and community-based services other than through a HCBS waiver on the participant’s start date, the CHC-MCO service coordinators must coordinate the participant’s transition into CHC with entities that are providing care or service coordination to the participant at the time of their CHC enrollment.  </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The CHC-MCO service coordinators must coordinate with entities providing these services outside of CHC including, but are not limited to, the Act 150 program, the OPTIONS program or OMAP’s Special Needs Unit.</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31</a:t>
            </a:fld>
            <a:endParaRPr lang="en-US" dirty="0"/>
          </a:p>
        </p:txBody>
      </p:sp>
    </p:spTree>
    <p:extLst>
      <p:ext uri="{BB962C8B-B14F-4D97-AF65-F5344CB8AC3E}">
        <p14:creationId xmlns:p14="http://schemas.microsoft.com/office/powerpoint/2010/main" val="3271338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746A-A302-43EE-9157-1CF949A9270E}"/>
              </a:ext>
            </a:extLst>
          </p:cNvPr>
          <p:cNvSpPr>
            <a:spLocks noGrp="1"/>
          </p:cNvSpPr>
          <p:nvPr>
            <p:ph type="title"/>
          </p:nvPr>
        </p:nvSpPr>
        <p:spPr>
          <a:xfrm>
            <a:off x="637903" y="603759"/>
            <a:ext cx="10515600" cy="817582"/>
          </a:xfrm>
        </p:spPr>
        <p:txBody>
          <a:bodyPr>
            <a:normAutofit/>
          </a:bodyPr>
          <a:lstStyle/>
          <a:p>
            <a:pPr>
              <a:spcBef>
                <a:spcPts val="1200"/>
              </a:spcBef>
            </a:pPr>
            <a:r>
              <a:rPr lang="en-US" sz="3200" dirty="0">
                <a:solidFill>
                  <a:srgbClr val="002060"/>
                </a:solidFill>
                <a:latin typeface="Arial Black" panose="020B0A04020102020204" pitchFamily="34" charset="0"/>
              </a:rPr>
              <a:t>MONITORING</a:t>
            </a:r>
            <a:br>
              <a:rPr lang="en-US" sz="3200" dirty="0">
                <a:solidFill>
                  <a:srgbClr val="002060"/>
                </a:solidFill>
                <a:latin typeface="Arial Black" panose="020B0A04020102020204" pitchFamily="34" charset="0"/>
              </a:rPr>
            </a:br>
            <a:endParaRPr lang="en-US" sz="2000" b="1" dirty="0">
              <a:solidFill>
                <a:srgbClr val="569FD3"/>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C7E49EA5-6E9A-4D72-902E-82FA582BBC4D}"/>
              </a:ext>
            </a:extLst>
          </p:cNvPr>
          <p:cNvSpPr>
            <a:spLocks noGrp="1"/>
          </p:cNvSpPr>
          <p:nvPr>
            <p:ph idx="1"/>
          </p:nvPr>
        </p:nvSpPr>
        <p:spPr>
          <a:xfrm>
            <a:off x="637903" y="1560233"/>
            <a:ext cx="10515600" cy="3939372"/>
          </a:xfrm>
        </p:spPr>
        <p:txBody>
          <a:bodyPr>
            <a:normAutofit lnSpcReduction="10000"/>
          </a:bodyPr>
          <a:lstStyle/>
          <a:p>
            <a:pPr lvl="0"/>
            <a:r>
              <a:rPr lang="en-US" sz="2000" dirty="0">
                <a:solidFill>
                  <a:prstClr val="black"/>
                </a:solidFill>
                <a:latin typeface="Calibri Light" panose="020F0302020204030204"/>
              </a:rPr>
              <a:t>OLTL has developed monitoring reports to capture LTSS service plan changes, missed services, service denial notices, and complaints and grievances through the continuity of care period and ongoing after the continuity of care period ends. These reports include:</a:t>
            </a:r>
          </a:p>
          <a:p>
            <a:pPr lvl="1"/>
            <a:r>
              <a:rPr lang="en-US" sz="1600" dirty="0">
                <a:solidFill>
                  <a:prstClr val="black"/>
                </a:solidFill>
                <a:latin typeface="Calibri Light" panose="020F0302020204030204"/>
              </a:rPr>
              <a:t>OPS 3 &amp; 4 – Complaints and Grievances</a:t>
            </a:r>
          </a:p>
          <a:p>
            <a:pPr lvl="1"/>
            <a:r>
              <a:rPr lang="en-US" sz="1600" dirty="0">
                <a:solidFill>
                  <a:prstClr val="black"/>
                </a:solidFill>
                <a:latin typeface="Calibri Light" panose="020F0302020204030204"/>
              </a:rPr>
              <a:t>OPS 8 – Services Not Delivered</a:t>
            </a:r>
          </a:p>
          <a:p>
            <a:pPr lvl="1"/>
            <a:r>
              <a:rPr lang="en-US" sz="1600" dirty="0">
                <a:solidFill>
                  <a:prstClr val="black"/>
                </a:solidFill>
                <a:latin typeface="Calibri Light" panose="020F0302020204030204"/>
              </a:rPr>
              <a:t>OPS 21 – Person-Centered Service Plan Changes</a:t>
            </a:r>
          </a:p>
          <a:p>
            <a:pPr lvl="1"/>
            <a:r>
              <a:rPr lang="en-US" sz="1600" dirty="0">
                <a:solidFill>
                  <a:prstClr val="black"/>
                </a:solidFill>
                <a:latin typeface="Calibri Light" panose="020F0302020204030204"/>
              </a:rPr>
              <a:t>QMUM 7 – Denial Log</a:t>
            </a:r>
            <a:br>
              <a:rPr lang="en-US" sz="1600" dirty="0">
                <a:solidFill>
                  <a:prstClr val="black"/>
                </a:solidFill>
                <a:latin typeface="Calibri Light" panose="020F0302020204030204"/>
              </a:rPr>
            </a:br>
            <a:endParaRPr lang="en-US" sz="1600" dirty="0">
              <a:solidFill>
                <a:prstClr val="black"/>
              </a:solidFill>
              <a:latin typeface="Calibri Light" panose="020F0302020204030204"/>
            </a:endParaRPr>
          </a:p>
          <a:p>
            <a:r>
              <a:rPr lang="en-US" sz="2000" dirty="0">
                <a:latin typeface="+mj-lt"/>
              </a:rPr>
              <a:t>These reports help OLTL to assure participants are receiving services and to help ensure participant health and safety.</a:t>
            </a:r>
          </a:p>
          <a:p>
            <a:r>
              <a:rPr lang="en-US" sz="2000" b="1" dirty="0">
                <a:latin typeface="+mj-lt"/>
              </a:rPr>
              <a:t>Service coordinators play a critical role in providing information or taking follow up steps to the CHC-MCOs to assist in monitoring efforts. </a:t>
            </a:r>
          </a:p>
          <a:p>
            <a:r>
              <a:rPr lang="en-US" sz="2000" dirty="0">
                <a:latin typeface="+mj-lt"/>
              </a:rPr>
              <a:t>OLTL staff monitor the reports and addresses concerns with the CHC-MCOs.  The MCOs may request additional information from service coordinators to assist in responding to OLTL requests.</a:t>
            </a:r>
          </a:p>
        </p:txBody>
      </p:sp>
      <p:sp>
        <p:nvSpPr>
          <p:cNvPr id="4" name="Slide Number Placeholder 3">
            <a:extLst>
              <a:ext uri="{FF2B5EF4-FFF2-40B4-BE49-F238E27FC236}">
                <a16:creationId xmlns:a16="http://schemas.microsoft.com/office/drawing/2014/main" id="{C972F456-9610-48B2-9FFF-2C27BF04C32D}"/>
              </a:ext>
            </a:extLst>
          </p:cNvPr>
          <p:cNvSpPr>
            <a:spLocks noGrp="1"/>
          </p:cNvSpPr>
          <p:nvPr>
            <p:ph type="sldNum" sz="quarter" idx="12"/>
          </p:nvPr>
        </p:nvSpPr>
        <p:spPr>
          <a:xfrm>
            <a:off x="9042538" y="6216649"/>
            <a:ext cx="2743200" cy="365125"/>
          </a:xfrm>
        </p:spPr>
        <p:txBody>
          <a:bodyPr/>
          <a:lstStyle/>
          <a:p>
            <a:fld id="{C85EB908-D14B-4B79-9273-27B0AA618532}" type="slidenum">
              <a:rPr lang="en-US" smtClean="0"/>
              <a:t>32</a:t>
            </a:fld>
            <a:endParaRPr lang="en-US" dirty="0"/>
          </a:p>
        </p:txBody>
      </p:sp>
      <p:sp>
        <p:nvSpPr>
          <p:cNvPr id="5" name="Rectangle 4"/>
          <p:cNvSpPr/>
          <p:nvPr/>
        </p:nvSpPr>
        <p:spPr>
          <a:xfrm>
            <a:off x="0" y="603759"/>
            <a:ext cx="276225" cy="44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37903" y="1120198"/>
            <a:ext cx="10515600" cy="369332"/>
          </a:xfrm>
          <a:prstGeom prst="rect">
            <a:avLst/>
          </a:prstGeom>
        </p:spPr>
        <p:txBody>
          <a:bodyPr wrap="square">
            <a:spAutoFit/>
          </a:bodyPr>
          <a:lstStyle/>
          <a:p>
            <a:r>
              <a:rPr lang="en-US" b="1" dirty="0">
                <a:solidFill>
                  <a:srgbClr val="569FD3"/>
                </a:solidFill>
                <a:latin typeface="Arial Black" panose="020B0A04020102020204" pitchFamily="34" charset="0"/>
              </a:rPr>
              <a:t>MONITORING MISSED SERVICES AND PERSON-CENTERED SERVICE PLANS</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8" name="Rectangle 7"/>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2004501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48509" y="666749"/>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ELECTRONIC VISIT VERIFICATION (EVV)</a:t>
            </a:r>
          </a:p>
          <a:p>
            <a:pPr marL="0" indent="0">
              <a:buNone/>
            </a:pPr>
            <a:r>
              <a:rPr lang="en-US" sz="2400" b="1" cap="all" dirty="0">
                <a:solidFill>
                  <a:srgbClr val="569FD3"/>
                </a:solidFill>
                <a:latin typeface="Arial Black" panose="020B0A04020102020204" pitchFamily="34" charset="0"/>
              </a:rPr>
              <a:t>WHY IS EVV </a:t>
            </a:r>
            <a:r>
              <a:rPr lang="en-US" sz="2400" b="1" cap="all" dirty="0" err="1">
                <a:solidFill>
                  <a:srgbClr val="569FD3"/>
                </a:solidFill>
                <a:latin typeface="Arial Black" panose="020B0A04020102020204" pitchFamily="34" charset="0"/>
              </a:rPr>
              <a:t>beING</a:t>
            </a:r>
            <a:r>
              <a:rPr lang="en-US" sz="2400" b="1" cap="all" dirty="0">
                <a:solidFill>
                  <a:srgbClr val="569FD3"/>
                </a:solidFill>
                <a:latin typeface="Arial Black" panose="020B0A04020102020204" pitchFamily="34" charset="0"/>
              </a:rPr>
              <a:t> IMPLEMENTED?</a:t>
            </a:r>
            <a:endParaRPr lang="en-US" sz="2000" dirty="0"/>
          </a:p>
          <a:p>
            <a:pPr>
              <a:lnSpc>
                <a:spcPct val="100000"/>
              </a:lnSpc>
            </a:pPr>
            <a:r>
              <a:rPr lang="en-US" sz="2400" dirty="0">
                <a:latin typeface="+mj-lt"/>
              </a:rPr>
              <a:t>The 21st Century Cures Act requires electronic visit verification (EVV) for Medicaid covered personal care services by January 1, 2019 and home health care services by January 1, 2023 (Sec. 207). </a:t>
            </a:r>
          </a:p>
          <a:p>
            <a:pPr>
              <a:lnSpc>
                <a:spcPct val="100000"/>
              </a:lnSpc>
            </a:pPr>
            <a:r>
              <a:rPr lang="en-US" sz="2400" dirty="0">
                <a:latin typeface="+mj-lt"/>
              </a:rPr>
              <a:t>The EVV system must verify and record electronically (for example, through a telephone or computer-based system): the type of service performed; the individual receiving the service; the date of the service; the location of the service; and the time the service begins and ends.  </a:t>
            </a:r>
          </a:p>
          <a:p>
            <a:pPr lvl="0">
              <a:lnSpc>
                <a:spcPct val="100000"/>
              </a:lnSpc>
            </a:pPr>
            <a:r>
              <a:rPr lang="en-US" sz="2000" dirty="0">
                <a:solidFill>
                  <a:prstClr val="black"/>
                </a:solidFill>
                <a:latin typeface="Calibri Light" panose="020F0302020204030204"/>
              </a:rPr>
              <a:t>OLTL waiver services included in the initial implementation of EVV include:</a:t>
            </a:r>
          </a:p>
          <a:p>
            <a:pPr lvl="1">
              <a:lnSpc>
                <a:spcPct val="100000"/>
              </a:lnSpc>
            </a:pPr>
            <a:r>
              <a:rPr lang="en-US" sz="1600" dirty="0">
                <a:solidFill>
                  <a:prstClr val="black"/>
                </a:solidFill>
                <a:latin typeface="Calibri Light" panose="020F0302020204030204"/>
              </a:rPr>
              <a:t>Personal Assistance Services (Agency and Participant-Directed Model)</a:t>
            </a:r>
          </a:p>
          <a:p>
            <a:pPr lvl="1">
              <a:lnSpc>
                <a:spcPct val="100000"/>
              </a:lnSpc>
            </a:pPr>
            <a:r>
              <a:rPr lang="en-US" sz="1600" dirty="0">
                <a:solidFill>
                  <a:prstClr val="black"/>
                </a:solidFill>
                <a:latin typeface="Calibri Light" panose="020F0302020204030204"/>
              </a:rPr>
              <a:t>Participant-Directed Community Supports</a:t>
            </a:r>
          </a:p>
          <a:p>
            <a:pPr lvl="1">
              <a:lnSpc>
                <a:spcPct val="100000"/>
              </a:lnSpc>
            </a:pPr>
            <a:r>
              <a:rPr lang="en-US" sz="1600" dirty="0">
                <a:solidFill>
                  <a:prstClr val="black"/>
                </a:solidFill>
                <a:latin typeface="Calibri Light" panose="020F0302020204030204"/>
              </a:rPr>
              <a:t>Respite (unlicensed settings only) </a:t>
            </a:r>
            <a:endParaRPr lang="en-US" sz="2000" dirty="0">
              <a:solidFill>
                <a:prstClr val="black"/>
              </a:solidFill>
              <a:latin typeface="Calibri Light" panose="020F0302020204030204"/>
            </a:endParaRPr>
          </a:p>
          <a:p>
            <a:pPr>
              <a:lnSpc>
                <a:spcPct val="100000"/>
              </a:lnSpc>
            </a:pPr>
            <a:endParaRPr lang="en-US" sz="2000" dirty="0"/>
          </a:p>
          <a:p>
            <a:pPr marL="0" indent="0">
              <a:lnSpc>
                <a:spcPct val="100000"/>
              </a:lnSpc>
              <a:buNone/>
            </a:pPr>
            <a:endParaRPr lang="en-US" sz="2000" dirty="0"/>
          </a:p>
          <a:p>
            <a:pPr>
              <a:lnSpc>
                <a:spcPct val="100000"/>
              </a:lnSpc>
            </a:pPr>
            <a:endParaRPr lang="en-US" sz="2000" dirty="0"/>
          </a:p>
          <a:p>
            <a:pPr lvl="1"/>
            <a:endParaRPr lang="en-US" sz="16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4907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90550" y="533399"/>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ELECTRONIC VISIT VERIFICATION (EVV)</a:t>
            </a:r>
          </a:p>
          <a:p>
            <a:pPr marL="0" indent="0">
              <a:buNone/>
            </a:pPr>
            <a:r>
              <a:rPr lang="en-US" sz="2400" b="1" cap="all" dirty="0">
                <a:solidFill>
                  <a:srgbClr val="569FD3"/>
                </a:solidFill>
                <a:latin typeface="Arial Black" panose="020B0A04020102020204" pitchFamily="34" charset="0"/>
              </a:rPr>
              <a:t>How is the department developing the EVV approach?</a:t>
            </a:r>
            <a:endParaRPr lang="en-US" sz="2000" dirty="0"/>
          </a:p>
          <a:p>
            <a:pPr>
              <a:lnSpc>
                <a:spcPct val="100000"/>
              </a:lnSpc>
            </a:pPr>
            <a:r>
              <a:rPr lang="en-US" sz="2000" dirty="0">
                <a:latin typeface="+mj-lt"/>
              </a:rPr>
              <a:t>The Department solicited input from participants, family caregivers, provider agencies, and individuals who furnish personal care services or home health care services, managed care organizations, and other stakeholders on the current use of EVV in the commonwealth and the impact of EVV implementation. </a:t>
            </a:r>
          </a:p>
          <a:p>
            <a:pPr>
              <a:lnSpc>
                <a:spcPct val="100000"/>
              </a:lnSpc>
            </a:pPr>
            <a:r>
              <a:rPr lang="en-US" sz="2000" dirty="0">
                <a:latin typeface="+mj-lt"/>
              </a:rPr>
              <a:t>The Department intends to implement the EVV requirements so that the system is minimally burdensome and will take into account the input from stakeholders. </a:t>
            </a:r>
          </a:p>
          <a:p>
            <a:pPr>
              <a:lnSpc>
                <a:spcPct val="100000"/>
              </a:lnSpc>
            </a:pPr>
            <a:r>
              <a:rPr lang="en-US" sz="2000" dirty="0">
                <a:latin typeface="+mj-lt"/>
              </a:rPr>
              <a:t>DHS is working with vendors to develop an EVV system and aggregator that will integrate with </a:t>
            </a:r>
            <a:r>
              <a:rPr lang="en-US" sz="2000" dirty="0" err="1">
                <a:latin typeface="+mj-lt"/>
              </a:rPr>
              <a:t>PROMISe</a:t>
            </a:r>
            <a:r>
              <a:rPr lang="en-US" sz="2000" dirty="0">
                <a:latin typeface="+mj-lt"/>
              </a:rPr>
              <a:t>, our existing Medicaid Management Information System. </a:t>
            </a:r>
          </a:p>
          <a:p>
            <a:pPr>
              <a:lnSpc>
                <a:spcPct val="100000"/>
              </a:lnSpc>
            </a:pPr>
            <a:r>
              <a:rPr lang="en-US" sz="2000" dirty="0">
                <a:latin typeface="+mj-lt"/>
              </a:rPr>
              <a:t>CHC-MCOs are required to have EVV systems that comply with this requirement.</a:t>
            </a:r>
          </a:p>
          <a:p>
            <a:pPr>
              <a:lnSpc>
                <a:spcPct val="100000"/>
              </a:lnSpc>
            </a:pPr>
            <a:r>
              <a:rPr lang="en-US" sz="2000" dirty="0">
                <a:latin typeface="+mj-lt"/>
              </a:rPr>
              <a:t>Providers may use other EVV vendors/systems (Alternate EVV).</a:t>
            </a:r>
          </a:p>
          <a:p>
            <a:pPr>
              <a:lnSpc>
                <a:spcPct val="100000"/>
              </a:lnSpc>
            </a:pPr>
            <a:r>
              <a:rPr lang="en-US" sz="2000" dirty="0">
                <a:latin typeface="+mj-lt"/>
              </a:rPr>
              <a:t>Alternate EVV systems will need to capture the six required items under the Cures Act and will need to meet DHS system data requirements.</a:t>
            </a:r>
          </a:p>
          <a:p>
            <a:pPr>
              <a:lnSpc>
                <a:spcPct val="100000"/>
              </a:lnSpc>
            </a:pPr>
            <a:endParaRPr lang="en-US" sz="2000" dirty="0"/>
          </a:p>
          <a:p>
            <a:pPr lvl="1"/>
            <a:endParaRPr lang="en-US" sz="16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2746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4294967295"/>
          </p:nvPr>
        </p:nvSpPr>
        <p:spPr>
          <a:xfrm>
            <a:off x="590550" y="533399"/>
            <a:ext cx="10944225" cy="5972175"/>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ELECTRONIC VISIT VERIFICATION (EVV)</a:t>
            </a:r>
          </a:p>
          <a:p>
            <a:pPr marL="0" indent="0">
              <a:buNone/>
            </a:pPr>
            <a:r>
              <a:rPr lang="en-US" sz="2400" b="1" cap="all" dirty="0">
                <a:solidFill>
                  <a:srgbClr val="569FD3"/>
                </a:solidFill>
                <a:latin typeface="Arial Black" panose="020B0A04020102020204" pitchFamily="34" charset="0"/>
              </a:rPr>
              <a:t>WHEN WILL THE DEPARTMENT IMPLEMENT EVV?</a:t>
            </a:r>
            <a:endParaRPr lang="en-US" sz="2000" dirty="0"/>
          </a:p>
          <a:p>
            <a:pPr>
              <a:lnSpc>
                <a:spcPct val="100000"/>
              </a:lnSpc>
            </a:pPr>
            <a:r>
              <a:rPr lang="en-US" sz="2000" dirty="0">
                <a:latin typeface="+mj-lt"/>
              </a:rPr>
              <a:t>May 2019 – FAQ document, Alternative EVV Technical Specifications, and DHS Addendum to be distributed to providers.</a:t>
            </a:r>
          </a:p>
          <a:p>
            <a:pPr>
              <a:lnSpc>
                <a:spcPct val="100000"/>
              </a:lnSpc>
            </a:pPr>
            <a:r>
              <a:rPr lang="en-US" sz="2000" dirty="0">
                <a:latin typeface="+mj-lt"/>
              </a:rPr>
              <a:t>August-October 2019 – Provider training to be offered to providers choosing to use the DHS EVV system with phased in system use. Training will continue to be offered through full implementation. At this time, providers using Alternative EVV systems must work with the DHS EVV vendor, </a:t>
            </a:r>
            <a:r>
              <a:rPr lang="en-US" sz="2000" dirty="0" err="1">
                <a:latin typeface="+mj-lt"/>
              </a:rPr>
              <a:t>Sandata</a:t>
            </a:r>
            <a:r>
              <a:rPr lang="en-US" sz="2000" dirty="0">
                <a:latin typeface="+mj-lt"/>
              </a:rPr>
              <a:t>, to ensure their system can integrate with the EVV Aggregator.</a:t>
            </a:r>
          </a:p>
          <a:p>
            <a:pPr>
              <a:lnSpc>
                <a:spcPct val="100000"/>
              </a:lnSpc>
            </a:pPr>
            <a:r>
              <a:rPr lang="en-US" sz="2000" dirty="0">
                <a:latin typeface="+mj-lt"/>
              </a:rPr>
              <a:t>September-October 2019 – Go live and soft launch of DHS EVV system.</a:t>
            </a:r>
          </a:p>
          <a:p>
            <a:pPr>
              <a:lnSpc>
                <a:spcPct val="100000"/>
              </a:lnSpc>
            </a:pPr>
            <a:r>
              <a:rPr lang="en-US" sz="2000" dirty="0">
                <a:latin typeface="+mj-lt"/>
              </a:rPr>
              <a:t>January 2020 – Full implementation of the system as required by the 21st Century Cures Act.</a:t>
            </a:r>
          </a:p>
          <a:p>
            <a:pPr>
              <a:lnSpc>
                <a:spcPct val="100000"/>
              </a:lnSpc>
            </a:pPr>
            <a:r>
              <a:rPr lang="en-US" sz="2000" dirty="0">
                <a:latin typeface="+mj-lt"/>
              </a:rPr>
              <a:t>Additional EVV implementation information will be posted to the DHS website as it becomes available: </a:t>
            </a:r>
            <a:r>
              <a:rPr lang="en-US" sz="2000" dirty="0">
                <a:solidFill>
                  <a:prstClr val="black"/>
                </a:solidFill>
                <a:ea typeface="ＭＳ Ｐゴシック" pitchFamily="-106" charset="-128"/>
                <a:hlinkClick r:id="rId2"/>
              </a:rPr>
              <a:t>http://www.dhs.pa.gov/provider/billinginformation/electronicvisitverification/index.htm</a:t>
            </a:r>
            <a:endParaRPr lang="en-US" sz="2000" dirty="0">
              <a:solidFill>
                <a:prstClr val="black"/>
              </a:solidFill>
              <a:ea typeface="ＭＳ Ｐゴシック" pitchFamily="-106" charset="-128"/>
            </a:endParaRPr>
          </a:p>
          <a:p>
            <a:pPr>
              <a:lnSpc>
                <a:spcPct val="100000"/>
              </a:lnSpc>
            </a:pPr>
            <a:r>
              <a:rPr lang="en-US" sz="2000" dirty="0">
                <a:latin typeface="+mj-lt"/>
              </a:rPr>
              <a:t>Additional EVV questions can be sent to RA-PWEVVNotice@pa.gov</a:t>
            </a:r>
          </a:p>
          <a:p>
            <a:pPr>
              <a:lnSpc>
                <a:spcPct val="100000"/>
              </a:lnSpc>
            </a:pPr>
            <a:endParaRPr lang="en-US" sz="2000" dirty="0">
              <a:latin typeface="+mj-lt"/>
            </a:endParaRPr>
          </a:p>
          <a:p>
            <a:pPr>
              <a:lnSpc>
                <a:spcPct val="100000"/>
              </a:lnSpc>
            </a:pPr>
            <a:endParaRPr lang="en-US" sz="2000" dirty="0"/>
          </a:p>
          <a:p>
            <a:pPr lvl="1"/>
            <a:endParaRPr lang="en-US" sz="16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35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575132"/>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PROVIDERS &amp; EVV</a:t>
            </a:r>
          </a:p>
        </p:txBody>
      </p:sp>
      <p:sp>
        <p:nvSpPr>
          <p:cNvPr id="12" name="Rectangle 11"/>
          <p:cNvSpPr/>
          <p:nvPr/>
        </p:nvSpPr>
        <p:spPr>
          <a:xfrm>
            <a:off x="0" y="610061"/>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156749"/>
            <a:ext cx="10917382" cy="4446586"/>
          </a:xfrm>
          <a:prstGeom prst="rect">
            <a:avLst/>
          </a:prstGeom>
        </p:spPr>
        <p:txBody>
          <a:bodyPr>
            <a:noAutofit/>
          </a:bodyPr>
          <a:lstStyle/>
          <a:p>
            <a:pPr marL="0" lvl="1" indent="0">
              <a:lnSpc>
                <a:spcPct val="100000"/>
              </a:lnSpc>
              <a:buNone/>
            </a:pPr>
            <a:r>
              <a:rPr lang="en-US" sz="2000" b="1" dirty="0">
                <a:solidFill>
                  <a:schemeClr val="accent1"/>
                </a:solidFill>
                <a:latin typeface="+mj-lt"/>
                <a:ea typeface="ＭＳ Ｐゴシック" pitchFamily="-106" charset="-128"/>
              </a:rPr>
              <a:t>Providers Serving Participants in an Active CHC Zone (Southwest or Southeast)</a:t>
            </a:r>
          </a:p>
          <a:p>
            <a:pPr marL="228600" lvl="1">
              <a:lnSpc>
                <a:spcPct val="100000"/>
              </a:lnSpc>
            </a:pPr>
            <a:r>
              <a:rPr lang="en-US" sz="1800" dirty="0">
                <a:solidFill>
                  <a:prstClr val="black"/>
                </a:solidFill>
                <a:latin typeface="+mj-lt"/>
                <a:ea typeface="ＭＳ Ｐゴシック" pitchFamily="-106" charset="-128"/>
              </a:rPr>
              <a:t>Providers in CHC will have the option to use the MCO’s internal EVV system.  </a:t>
            </a:r>
          </a:p>
          <a:p>
            <a:pPr marL="228600" lvl="1">
              <a:lnSpc>
                <a:spcPct val="100000"/>
              </a:lnSpc>
            </a:pPr>
            <a:r>
              <a:rPr lang="en-US" sz="1800" dirty="0">
                <a:solidFill>
                  <a:prstClr val="black"/>
                </a:solidFill>
                <a:latin typeface="+mj-lt"/>
                <a:ea typeface="ＭＳ Ｐゴシック" pitchFamily="-106" charset="-128"/>
              </a:rPr>
              <a:t>A CHC-participating provider with their own internal EVV system must work with each contracted MCO to ensure the provider’s system is able to send information to the MCO’s system. </a:t>
            </a:r>
          </a:p>
          <a:p>
            <a:pPr marL="228600" lvl="1">
              <a:lnSpc>
                <a:spcPct val="100000"/>
              </a:lnSpc>
            </a:pPr>
            <a:r>
              <a:rPr lang="en-US" sz="1800" dirty="0">
                <a:solidFill>
                  <a:prstClr val="black"/>
                </a:solidFill>
                <a:latin typeface="+mj-lt"/>
                <a:ea typeface="ＭＳ Ｐゴシック" pitchFamily="-106" charset="-128"/>
              </a:rPr>
              <a:t>Providers should begin discussing training and system options with their contracted MCO(s) in order to implement EVV by October 2019.</a:t>
            </a:r>
            <a:br>
              <a:rPr lang="en-US" sz="1800" dirty="0">
                <a:solidFill>
                  <a:prstClr val="black"/>
                </a:solidFill>
                <a:latin typeface="+mj-lt"/>
                <a:ea typeface="ＭＳ Ｐゴシック" pitchFamily="-106" charset="-128"/>
              </a:rPr>
            </a:br>
            <a:endParaRPr lang="en-US" sz="1800" dirty="0">
              <a:solidFill>
                <a:prstClr val="black"/>
              </a:solidFill>
              <a:latin typeface="+mj-lt"/>
              <a:ea typeface="ＭＳ Ｐゴシック" pitchFamily="-106" charset="-128"/>
            </a:endParaRPr>
          </a:p>
          <a:p>
            <a:pPr marL="0" lvl="1" indent="0">
              <a:lnSpc>
                <a:spcPct val="100000"/>
              </a:lnSpc>
              <a:buNone/>
            </a:pPr>
            <a:r>
              <a:rPr lang="en-US" sz="2000" b="1" dirty="0">
                <a:solidFill>
                  <a:schemeClr val="accent1"/>
                </a:solidFill>
                <a:latin typeface="+mj-lt"/>
                <a:ea typeface="ＭＳ Ｐゴシック" pitchFamily="-106" charset="-128"/>
              </a:rPr>
              <a:t>Providers Serving Participants in the Phase 3 Region of CHC (Lehigh/Capital, Northeast, and Northwest)</a:t>
            </a:r>
          </a:p>
          <a:p>
            <a:pPr marL="228600" lvl="1">
              <a:lnSpc>
                <a:spcPct val="100000"/>
              </a:lnSpc>
            </a:pPr>
            <a:r>
              <a:rPr lang="en-US" sz="1800" dirty="0">
                <a:solidFill>
                  <a:prstClr val="black"/>
                </a:solidFill>
                <a:latin typeface="+mj-lt"/>
                <a:ea typeface="ＭＳ Ｐゴシック" pitchFamily="-106" charset="-128"/>
              </a:rPr>
              <a:t>Includes providers currently serving participants in Aging, Attendant Care, and Independence waivers</a:t>
            </a:r>
          </a:p>
          <a:p>
            <a:pPr marL="228600" lvl="1">
              <a:lnSpc>
                <a:spcPct val="100000"/>
              </a:lnSpc>
            </a:pPr>
            <a:r>
              <a:rPr lang="en-US" sz="1800" dirty="0">
                <a:solidFill>
                  <a:prstClr val="black"/>
                </a:solidFill>
                <a:latin typeface="+mj-lt"/>
                <a:ea typeface="ＭＳ Ｐゴシック" pitchFamily="-106" charset="-128"/>
              </a:rPr>
              <a:t>Providers who will be participating in CHC will have the option to use the MCO’s internal EVV system.  </a:t>
            </a:r>
          </a:p>
          <a:p>
            <a:pPr marL="228600" lvl="1">
              <a:lnSpc>
                <a:spcPct val="100000"/>
              </a:lnSpc>
            </a:pPr>
            <a:r>
              <a:rPr lang="en-US" sz="1800" dirty="0">
                <a:solidFill>
                  <a:prstClr val="black"/>
                </a:solidFill>
                <a:latin typeface="+mj-lt"/>
                <a:ea typeface="ＭＳ Ｐゴシック" pitchFamily="-106" charset="-128"/>
              </a:rPr>
              <a:t>A CHC-participating provider with their own internal EVV system must work with each contracted MCO to ensure the provider’s system is able to send information to the MCO’s system. </a:t>
            </a:r>
          </a:p>
          <a:p>
            <a:pPr marL="228600" lvl="1">
              <a:lnSpc>
                <a:spcPct val="100000"/>
              </a:lnSpc>
            </a:pPr>
            <a:r>
              <a:rPr lang="en-US" sz="1800" dirty="0">
                <a:solidFill>
                  <a:prstClr val="black"/>
                </a:solidFill>
                <a:latin typeface="+mj-lt"/>
                <a:ea typeface="ＭＳ Ｐゴシック" pitchFamily="-106" charset="-128"/>
              </a:rPr>
              <a:t>Providers currently serving participants in the Phase 3 region of CHC should begin discussing training and system options with the three MCOs to ensure that they will be able to use EVV when they transition to CHC on January 1, 2020. </a:t>
            </a: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7603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575132"/>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OLTL FFS PROVIDERS &amp; EVV</a:t>
            </a:r>
          </a:p>
        </p:txBody>
      </p:sp>
      <p:sp>
        <p:nvSpPr>
          <p:cNvPr id="12" name="Rectangle 11"/>
          <p:cNvSpPr/>
          <p:nvPr/>
        </p:nvSpPr>
        <p:spPr>
          <a:xfrm>
            <a:off x="0" y="610061"/>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156749"/>
            <a:ext cx="10917382" cy="4446586"/>
          </a:xfrm>
          <a:prstGeom prst="rect">
            <a:avLst/>
          </a:prstGeom>
        </p:spPr>
        <p:txBody>
          <a:bodyPr>
            <a:noAutofit/>
          </a:bodyPr>
          <a:lstStyle/>
          <a:p>
            <a:pPr marL="0" lvl="1" indent="0">
              <a:lnSpc>
                <a:spcPct val="100000"/>
              </a:lnSpc>
              <a:buNone/>
            </a:pPr>
            <a:r>
              <a:rPr lang="en-US" b="1" dirty="0">
                <a:solidFill>
                  <a:schemeClr val="accent1"/>
                </a:solidFill>
                <a:latin typeface="+mj-lt"/>
                <a:ea typeface="ＭＳ Ｐゴシック" pitchFamily="-106" charset="-128"/>
              </a:rPr>
              <a:t>Providers Serving Participants in the OBRA Waiver or Act 150 Program</a:t>
            </a:r>
          </a:p>
          <a:p>
            <a:pPr marL="228600" lvl="1">
              <a:lnSpc>
                <a:spcPct val="100000"/>
              </a:lnSpc>
            </a:pPr>
            <a:r>
              <a:rPr lang="en-US" sz="2000" dirty="0">
                <a:solidFill>
                  <a:prstClr val="black"/>
                </a:solidFill>
                <a:latin typeface="+mj-lt"/>
                <a:ea typeface="ＭＳ Ｐゴシック" pitchFamily="-106" charset="-128"/>
              </a:rPr>
              <a:t>Providers participating in the OBRA waiver or Act 150 program will have the option to use the DHS system or use their own internal system.</a:t>
            </a:r>
          </a:p>
          <a:p>
            <a:pPr marL="228600" lvl="1">
              <a:lnSpc>
                <a:spcPct val="100000"/>
              </a:lnSpc>
            </a:pPr>
            <a:r>
              <a:rPr lang="en-US" sz="2000" dirty="0">
                <a:solidFill>
                  <a:prstClr val="black"/>
                </a:solidFill>
                <a:latin typeface="+mj-lt"/>
                <a:ea typeface="ＭＳ Ｐゴシック" pitchFamily="-106" charset="-128"/>
              </a:rPr>
              <a:t>Providers who choose to use the DHS system must participate in training in order to gain access to the system when it is implemented.</a:t>
            </a:r>
          </a:p>
          <a:p>
            <a:pPr marL="228600" lvl="1">
              <a:lnSpc>
                <a:spcPct val="100000"/>
              </a:lnSpc>
            </a:pPr>
            <a:r>
              <a:rPr lang="en-US" sz="2000" dirty="0">
                <a:solidFill>
                  <a:prstClr val="black"/>
                </a:solidFill>
                <a:latin typeface="+mj-lt"/>
                <a:ea typeface="ＭＳ Ｐゴシック" pitchFamily="-106" charset="-128"/>
              </a:rPr>
              <a:t>Providers who choose to use their own internal system must allow at least 60 days before soft launch to complete certification and testing with the DHS EVV vendor, </a:t>
            </a:r>
            <a:r>
              <a:rPr lang="en-US" sz="2000" dirty="0" err="1">
                <a:solidFill>
                  <a:prstClr val="black"/>
                </a:solidFill>
                <a:latin typeface="+mj-lt"/>
                <a:ea typeface="ＭＳ Ｐゴシック" pitchFamily="-106" charset="-128"/>
              </a:rPr>
              <a:t>Sandata</a:t>
            </a:r>
            <a:r>
              <a:rPr lang="en-US" sz="2000" dirty="0">
                <a:solidFill>
                  <a:prstClr val="black"/>
                </a:solidFill>
                <a:latin typeface="+mj-lt"/>
                <a:ea typeface="ＭＳ Ｐゴシック" pitchFamily="-106" charset="-128"/>
              </a:rPr>
              <a:t>.</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62014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458623"/>
            <a:ext cx="11078936" cy="665543"/>
          </a:xfrm>
          <a:prstGeom prst="rect">
            <a:avLst/>
          </a:prstGeom>
        </p:spPr>
        <p:txBody>
          <a:bodyPr>
            <a:noAutofit/>
          </a:bodyPr>
          <a:lstStyle/>
          <a:p>
            <a:pPr marL="0" indent="0">
              <a:lnSpc>
                <a:spcPts val="3600"/>
              </a:lnSpc>
              <a:buNone/>
            </a:pPr>
            <a:r>
              <a:rPr lang="en-US" sz="3200" b="1" cap="all" dirty="0">
                <a:solidFill>
                  <a:srgbClr val="002060"/>
                </a:solidFill>
                <a:latin typeface="Arial Black" panose="020B0A04020102020204" pitchFamily="34" charset="0"/>
              </a:rPr>
              <a:t>Lessons Learned from the SW and SE Implementations</a:t>
            </a:r>
          </a:p>
        </p:txBody>
      </p:sp>
      <p:sp>
        <p:nvSpPr>
          <p:cNvPr id="12" name="Rectangle 11"/>
          <p:cNvSpPr/>
          <p:nvPr/>
        </p:nvSpPr>
        <p:spPr>
          <a:xfrm>
            <a:off x="0" y="544350"/>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ontent Placeholder 2"/>
          <p:cNvSpPr>
            <a:spLocks noGrp="1"/>
          </p:cNvSpPr>
          <p:nvPr>
            <p:ph sz="quarter" idx="4294967295"/>
          </p:nvPr>
        </p:nvSpPr>
        <p:spPr>
          <a:xfrm>
            <a:off x="596348" y="1446229"/>
            <a:ext cx="10986052" cy="4170875"/>
          </a:xfrm>
          <a:prstGeom prst="rect">
            <a:avLst/>
          </a:prstGeom>
        </p:spPr>
        <p:txBody>
          <a:bodyPr>
            <a:noAutofit/>
          </a:bodyPr>
          <a:lstStyle/>
          <a:p>
            <a:pPr lvl="0"/>
            <a:r>
              <a:rPr lang="en-US" sz="2000" dirty="0">
                <a:latin typeface="+mj-lt"/>
              </a:rPr>
              <a:t>Earlier training for external service coordinators both to support the continuity of care period and to clarify the role and function of the service coordinator in CHC</a:t>
            </a:r>
          </a:p>
          <a:p>
            <a:pPr lvl="0"/>
            <a:r>
              <a:rPr lang="en-US" sz="2000" dirty="0">
                <a:latin typeface="+mj-lt"/>
              </a:rPr>
              <a:t>Ongoing and improved communication with the CHC-MCOs and external service coordinators</a:t>
            </a:r>
          </a:p>
          <a:p>
            <a:pPr lvl="0"/>
            <a:r>
              <a:rPr lang="en-US" sz="2000" dirty="0">
                <a:latin typeface="+mj-lt"/>
              </a:rPr>
              <a:t>Data clean-up and standardization in the legacy case management systems (HCSIS/SAMS)</a:t>
            </a:r>
          </a:p>
          <a:p>
            <a:pPr lvl="0"/>
            <a:r>
              <a:rPr lang="en-US" sz="2000" dirty="0">
                <a:latin typeface="+mj-lt"/>
              </a:rPr>
              <a:t>Earlier user account set-up in the CHC-MCO systems</a:t>
            </a:r>
          </a:p>
          <a:p>
            <a:pPr lvl="0"/>
            <a:r>
              <a:rPr lang="en-US" sz="2000" dirty="0">
                <a:latin typeface="+mj-lt"/>
              </a:rPr>
              <a:t>Earlier and more rapid change of EIM user account information to reflect new relationship in CHC with the CHC-MCOs</a:t>
            </a:r>
          </a:p>
          <a:p>
            <a:pPr lvl="0"/>
            <a:r>
              <a:rPr lang="en-US" sz="2000" dirty="0">
                <a:latin typeface="+mj-lt"/>
              </a:rPr>
              <a:t>An evaluation and augmented training of both internal and external service coordinator understanding of the person-centered planning process</a:t>
            </a:r>
          </a:p>
          <a:p>
            <a:r>
              <a:rPr lang="en-US" sz="2000" dirty="0">
                <a:latin typeface="+mj-lt"/>
              </a:rPr>
              <a:t>Service coordinator participation in data clean-up and file transfer efforts</a:t>
            </a:r>
          </a:p>
          <a:p>
            <a:r>
              <a:rPr lang="en-US" sz="2000" dirty="0">
                <a:latin typeface="+mj-lt"/>
              </a:rPr>
              <a:t>Encourage proactive redeterminations prior to the implementation of a CHC phase</a:t>
            </a:r>
          </a:p>
          <a:p>
            <a:r>
              <a:rPr lang="en-US" sz="2000" dirty="0">
                <a:latin typeface="+mj-lt"/>
              </a:rPr>
              <a:t>Education of service coordinators about participant transitions between CHC-MCOs and with significant provider changes</a:t>
            </a:r>
          </a:p>
          <a:p>
            <a:pPr marL="0" lvl="0" indent="0">
              <a:buNone/>
            </a:pPr>
            <a:endParaRPr lang="en-US" sz="2000" dirty="0">
              <a:latin typeface="+mj-lt"/>
            </a:endParaRPr>
          </a:p>
          <a:p>
            <a:pPr>
              <a:lnSpc>
                <a:spcPct val="100000"/>
              </a:lnSpc>
              <a:spcAft>
                <a:spcPts val="600"/>
              </a:spcAft>
              <a:buClr>
                <a:srgbClr val="2D2D8A">
                  <a:lumMod val="75000"/>
                </a:srgbClr>
              </a:buClr>
              <a:defRPr/>
            </a:pPr>
            <a:endParaRPr lang="en-US" sz="2000" dirty="0">
              <a:solidFill>
                <a:srgbClr val="000000"/>
              </a:solidFill>
              <a:latin typeface="+mj-lt"/>
              <a:ea typeface="ＭＳ Ｐゴシック" pitchFamily="-106" charset="-128"/>
            </a:endParaRPr>
          </a:p>
        </p:txBody>
      </p:sp>
      <p:sp>
        <p:nvSpPr>
          <p:cNvPr id="2" name="Slide Number Placeholder 1"/>
          <p:cNvSpPr>
            <a:spLocks noGrp="1"/>
          </p:cNvSpPr>
          <p:nvPr>
            <p:ph type="sldNum" sz="quarter" idx="12"/>
          </p:nvPr>
        </p:nvSpPr>
        <p:spPr>
          <a:xfrm>
            <a:off x="9042538" y="624103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7315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1362639" y="2885583"/>
            <a:ext cx="9342901" cy="1532627"/>
          </a:xfrm>
          <a:prstGeom prst="rect">
            <a:avLst/>
          </a:prstGeom>
        </p:spPr>
        <p:txBody>
          <a:bodyPr>
            <a:noAutofit/>
          </a:bodyPr>
          <a:lstStyle/>
          <a:p>
            <a:pPr marL="0" indent="0" algn="ctr">
              <a:lnSpc>
                <a:spcPts val="6000"/>
              </a:lnSpc>
              <a:buNone/>
            </a:pPr>
            <a:r>
              <a:rPr lang="en-US" sz="5400" b="1" spc="-150" dirty="0">
                <a:solidFill>
                  <a:srgbClr val="002060"/>
                </a:solidFill>
                <a:latin typeface="Arial Black" panose="020B0A04020102020204" pitchFamily="34" charset="0"/>
              </a:rPr>
              <a:t>SERVICE COORDINATOR TESTIMONIAL</a:t>
            </a:r>
          </a:p>
        </p:txBody>
      </p:sp>
      <p:sp>
        <p:nvSpPr>
          <p:cNvPr id="2" name="Left Bracket 1"/>
          <p:cNvSpPr/>
          <p:nvPr/>
        </p:nvSpPr>
        <p:spPr>
          <a:xfrm>
            <a:off x="1420333"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Left Bracket 7"/>
          <p:cNvSpPr/>
          <p:nvPr/>
        </p:nvSpPr>
        <p:spPr>
          <a:xfrm flipH="1">
            <a:off x="10330366"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01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669676"/>
            <a:ext cx="10099616" cy="947565"/>
          </a:xfrm>
          <a:prstGeom prst="rect">
            <a:avLst/>
          </a:prstGeom>
        </p:spPr>
        <p:txBody>
          <a:bodyPr>
            <a:noAutofit/>
          </a:bodyPr>
          <a:lstStyle/>
          <a:p>
            <a:pPr marL="0" indent="0">
              <a:lnSpc>
                <a:spcPts val="2800"/>
              </a:lnSpc>
              <a:buNone/>
            </a:pPr>
            <a:r>
              <a:rPr lang="en-US" sz="3200" b="1" dirty="0">
                <a:solidFill>
                  <a:srgbClr val="002060"/>
                </a:solidFill>
                <a:latin typeface="Arial Black" panose="020B0A04020102020204" pitchFamily="34" charset="0"/>
              </a:rPr>
              <a:t>SERVICE COORDINATION:</a:t>
            </a:r>
          </a:p>
          <a:p>
            <a:pPr marL="0" indent="0">
              <a:lnSpc>
                <a:spcPts val="2800"/>
              </a:lnSpc>
              <a:buNone/>
            </a:pPr>
            <a:r>
              <a:rPr lang="en-US" sz="3200" b="1" dirty="0">
                <a:solidFill>
                  <a:srgbClr val="002060"/>
                </a:solidFill>
                <a:latin typeface="Arial Black" panose="020B0A04020102020204" pitchFamily="34" charset="0"/>
              </a:rPr>
              <a:t>FFS VS. MANAGED CARE</a:t>
            </a:r>
          </a:p>
        </p:txBody>
      </p:sp>
      <p:sp>
        <p:nvSpPr>
          <p:cNvPr id="12" name="Rectangle 11"/>
          <p:cNvSpPr/>
          <p:nvPr/>
        </p:nvSpPr>
        <p:spPr>
          <a:xfrm>
            <a:off x="0" y="666671"/>
            <a:ext cx="276225" cy="780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ontent Placeholder 7"/>
          <p:cNvGraphicFramePr>
            <a:graphicFrameLocks/>
          </p:cNvGraphicFramePr>
          <p:nvPr>
            <p:extLst>
              <p:ext uri="{D42A27DB-BD31-4B8C-83A1-F6EECF244321}">
                <p14:modId xmlns:p14="http://schemas.microsoft.com/office/powerpoint/2010/main" val="1411490195"/>
              </p:ext>
            </p:extLst>
          </p:nvPr>
        </p:nvGraphicFramePr>
        <p:xfrm>
          <a:off x="702225" y="1792224"/>
          <a:ext cx="10192455" cy="4151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Right Arrow 2"/>
          <p:cNvSpPr/>
          <p:nvPr/>
        </p:nvSpPr>
        <p:spPr>
          <a:xfrm>
            <a:off x="5190376" y="5081649"/>
            <a:ext cx="1216152" cy="611228"/>
          </a:xfrm>
          <a:prstGeom prst="leftRightArrow">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50800" dist="38100" algn="l" rotWithShape="0">
                  <a:prstClr val="black">
                    <a:alpha val="40000"/>
                  </a:prstClr>
                </a:outerShdw>
              </a:effectLst>
            </a:endParaRPr>
          </a:p>
        </p:txBody>
      </p:sp>
      <p:sp>
        <p:nvSpPr>
          <p:cNvPr id="4" name="Slide Number Placeholder 3"/>
          <p:cNvSpPr>
            <a:spLocks noGrp="1"/>
          </p:cNvSpPr>
          <p:nvPr>
            <p:ph type="sldNum" sz="quarter" idx="12"/>
          </p:nvPr>
        </p:nvSpPr>
        <p:spPr>
          <a:xfrm>
            <a:off x="9042538" y="6241038"/>
            <a:ext cx="2743200" cy="365125"/>
          </a:xfrm>
        </p:spPr>
        <p:txBody>
          <a:bodyPr/>
          <a:lstStyle/>
          <a:p>
            <a:fld id="{C85EB908-D14B-4B79-9273-27B0AA618532}" type="slidenum">
              <a:rPr lang="en-US" smtClean="0"/>
              <a:t>4</a:t>
            </a:fld>
            <a:endParaRPr lang="en-US" dirty="0"/>
          </a:p>
        </p:txBody>
      </p:sp>
    </p:spTree>
    <p:extLst>
      <p:ext uri="{BB962C8B-B14F-4D97-AF65-F5344CB8AC3E}">
        <p14:creationId xmlns:p14="http://schemas.microsoft.com/office/powerpoint/2010/main" val="27172260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5" name="Content Placeholder 2"/>
          <p:cNvSpPr>
            <a:spLocks noGrp="1"/>
          </p:cNvSpPr>
          <p:nvPr>
            <p:ph sz="quarter" idx="4294967295"/>
          </p:nvPr>
        </p:nvSpPr>
        <p:spPr>
          <a:xfrm>
            <a:off x="590551" y="919067"/>
            <a:ext cx="8143874"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MANAGED CARE ORGANIZATIONS</a:t>
            </a:r>
          </a:p>
        </p:txBody>
      </p:sp>
      <p:sp>
        <p:nvSpPr>
          <p:cNvPr id="6" name="Rectangle 5"/>
          <p:cNvSpPr/>
          <p:nvPr/>
        </p:nvSpPr>
        <p:spPr>
          <a:xfrm>
            <a:off x="0" y="1004793"/>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ontent Placeholder 5"/>
          <p:cNvSpPr>
            <a:spLocks noGrp="1"/>
          </p:cNvSpPr>
          <p:nvPr>
            <p:ph sz="quarter" idx="4294967295"/>
          </p:nvPr>
        </p:nvSpPr>
        <p:spPr>
          <a:xfrm>
            <a:off x="705394" y="1558024"/>
            <a:ext cx="10300657" cy="382743"/>
          </a:xfrm>
          <a:prstGeom prst="rect">
            <a:avLst/>
          </a:prstGeom>
        </p:spPr>
        <p:txBody>
          <a:bodyPr>
            <a:normAutofit/>
          </a:bodyPr>
          <a:lstStyle/>
          <a:p>
            <a:pPr>
              <a:lnSpc>
                <a:spcPct val="100000"/>
              </a:lnSpc>
            </a:pPr>
            <a:r>
              <a:rPr lang="en-US" sz="1800" dirty="0">
                <a:latin typeface="+mj-lt"/>
              </a:rPr>
              <a:t>The selected offerors were announced on August 30, 2016.</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7332" y="3814518"/>
            <a:ext cx="2267528" cy="596305"/>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4681" y="5262465"/>
            <a:ext cx="3845516" cy="276384"/>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0793" y="2421539"/>
            <a:ext cx="2294067" cy="884551"/>
          </a:xfrm>
          <a:prstGeom prst="rect">
            <a:avLst/>
          </a:prstGeom>
        </p:spPr>
      </p:pic>
      <p:cxnSp>
        <p:nvCxnSpPr>
          <p:cNvPr id="12" name="Straight Connector 11"/>
          <p:cNvCxnSpPr/>
          <p:nvPr/>
        </p:nvCxnSpPr>
        <p:spPr>
          <a:xfrm>
            <a:off x="5017051" y="2230016"/>
            <a:ext cx="0" cy="3526972"/>
          </a:xfrm>
          <a:prstGeom prst="line">
            <a:avLst/>
          </a:prstGeom>
        </p:spPr>
        <p:style>
          <a:lnRef idx="1">
            <a:schemeClr val="dk1"/>
          </a:lnRef>
          <a:fillRef idx="0">
            <a:schemeClr val="dk1"/>
          </a:fillRef>
          <a:effectRef idx="0">
            <a:schemeClr val="dk1"/>
          </a:effectRef>
          <a:fontRef idx="minor">
            <a:schemeClr val="tx1"/>
          </a:fontRef>
        </p:style>
      </p:cxnSp>
      <p:sp>
        <p:nvSpPr>
          <p:cNvPr id="16" name="Content Placeholder 5"/>
          <p:cNvSpPr>
            <a:spLocks noGrp="1"/>
          </p:cNvSpPr>
          <p:nvPr>
            <p:ph sz="quarter" idx="4294967295"/>
          </p:nvPr>
        </p:nvSpPr>
        <p:spPr>
          <a:xfrm>
            <a:off x="5029101" y="2719930"/>
            <a:ext cx="5492439" cy="1171108"/>
          </a:xfrm>
          <a:prstGeom prst="rect">
            <a:avLst/>
          </a:prstGeom>
        </p:spPr>
        <p:txBody>
          <a:bodyPr>
            <a:normAutofit/>
          </a:bodyPr>
          <a:lstStyle/>
          <a:p>
            <a:pPr marL="342900" indent="-342900" algn="just">
              <a:buFont typeface="Wingdings" panose="05000000000000000000" pitchFamily="2" charset="2"/>
              <a:buChar char="Ø"/>
            </a:pPr>
            <a:r>
              <a:rPr lang="en-US" sz="1800" b="1" u="sng" dirty="0">
                <a:solidFill>
                  <a:schemeClr val="accent1">
                    <a:lumMod val="75000"/>
                  </a:schemeClr>
                </a:solidFill>
              </a:rPr>
              <a:t>www.AmerihealthCaritasCHC.com </a:t>
            </a:r>
          </a:p>
          <a:p>
            <a:pPr marL="342900" indent="-342900" algn="just">
              <a:buFont typeface="Wingdings" panose="05000000000000000000" pitchFamily="2" charset="2"/>
              <a:buChar char="Ø"/>
            </a:pPr>
            <a:endParaRPr lang="en-US" sz="2000" b="1" dirty="0">
              <a:solidFill>
                <a:srgbClr val="000000"/>
              </a:solidFill>
            </a:endParaRPr>
          </a:p>
        </p:txBody>
      </p:sp>
      <p:sp>
        <p:nvSpPr>
          <p:cNvPr id="17" name="Content Placeholder 5"/>
          <p:cNvSpPr>
            <a:spLocks noGrp="1"/>
          </p:cNvSpPr>
          <p:nvPr>
            <p:ph sz="quarter" idx="4294967295"/>
          </p:nvPr>
        </p:nvSpPr>
        <p:spPr>
          <a:xfrm>
            <a:off x="5056299" y="3974191"/>
            <a:ext cx="5107578" cy="782536"/>
          </a:xfrm>
          <a:prstGeom prst="rect">
            <a:avLst/>
          </a:prstGeom>
        </p:spPr>
        <p:txBody>
          <a:bodyPr>
            <a:normAutofit/>
          </a:bodyPr>
          <a:lstStyle/>
          <a:p>
            <a:pPr marL="342900" indent="-342900">
              <a:buFont typeface="Wingdings" panose="05000000000000000000" pitchFamily="2" charset="2"/>
              <a:buChar char="Ø"/>
            </a:pPr>
            <a:r>
              <a:rPr lang="en-US" sz="1800" b="1" dirty="0">
                <a:solidFill>
                  <a:srgbClr val="000000"/>
                </a:solidFill>
                <a:hlinkClick r:id="rId6"/>
              </a:rPr>
              <a:t>www.PAHealthWellness.com</a:t>
            </a:r>
            <a:endParaRPr lang="en-US" sz="1800" b="1" dirty="0">
              <a:solidFill>
                <a:srgbClr val="000000"/>
              </a:solidFill>
            </a:endParaRPr>
          </a:p>
          <a:p>
            <a:pPr marL="342900" indent="-342900">
              <a:buFont typeface="Wingdings" panose="05000000000000000000" pitchFamily="2" charset="2"/>
              <a:buChar char="Ø"/>
            </a:pPr>
            <a:endParaRPr lang="en-US" sz="1800" b="1" dirty="0">
              <a:solidFill>
                <a:srgbClr val="000000"/>
              </a:solidFill>
            </a:endParaRPr>
          </a:p>
        </p:txBody>
      </p:sp>
      <p:sp>
        <p:nvSpPr>
          <p:cNvPr id="18" name="Content Placeholder 5"/>
          <p:cNvSpPr>
            <a:spLocks noGrp="1"/>
          </p:cNvSpPr>
          <p:nvPr>
            <p:ph sz="quarter" idx="4294967295"/>
          </p:nvPr>
        </p:nvSpPr>
        <p:spPr>
          <a:xfrm>
            <a:off x="5095548" y="5194782"/>
            <a:ext cx="5296495" cy="382743"/>
          </a:xfrm>
          <a:prstGeom prst="rect">
            <a:avLst/>
          </a:prstGeom>
        </p:spPr>
        <p:txBody>
          <a:bodyPr>
            <a:normAutofit/>
          </a:bodyPr>
          <a:lstStyle/>
          <a:p>
            <a:pPr marL="342900" indent="-342900">
              <a:buFont typeface="Wingdings" panose="05000000000000000000" pitchFamily="2" charset="2"/>
              <a:buChar char="Ø"/>
            </a:pPr>
            <a:r>
              <a:rPr lang="en-US" sz="1800" b="1" u="sng" dirty="0">
                <a:solidFill>
                  <a:srgbClr val="000000"/>
                </a:solidFill>
                <a:hlinkClick r:id="rId7"/>
              </a:rPr>
              <a:t>www.upmchealthplan.com/chc</a:t>
            </a:r>
            <a:endParaRPr lang="en-US" sz="1800" b="1" u="sng" dirty="0">
              <a:solidFill>
                <a:srgbClr val="000000"/>
              </a:solidFill>
            </a:endParaRPr>
          </a:p>
          <a:p>
            <a:pPr marL="342900" indent="-342900">
              <a:buFont typeface="Wingdings" panose="05000000000000000000" pitchFamily="2" charset="2"/>
              <a:buChar char="Ø"/>
            </a:pPr>
            <a:endParaRPr lang="en-US" sz="1800" b="1" u="sng" dirty="0">
              <a:solidFill>
                <a:srgbClr val="000000"/>
              </a:solidFill>
            </a:endParaRPr>
          </a:p>
          <a:p>
            <a:pPr marL="0" indent="0">
              <a:lnSpc>
                <a:spcPct val="100000"/>
              </a:lnSpc>
              <a:buNone/>
            </a:pPr>
            <a:endParaRPr lang="en-US" sz="1800" dirty="0">
              <a:solidFill>
                <a:schemeClr val="accent5">
                  <a:lumMod val="75000"/>
                </a:schemeClr>
              </a:solidFill>
              <a:latin typeface="Arial Black" panose="020B0A04020102020204" pitchFamily="34"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3994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157867"/>
            <a:ext cx="9632442"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CHC-MCO APPROACH</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TO SERVICE COORDINATION</a:t>
            </a:r>
          </a:p>
        </p:txBody>
      </p:sp>
      <p:sp>
        <p:nvSpPr>
          <p:cNvPr id="12" name="Rectangle 11"/>
          <p:cNvSpPr/>
          <p:nvPr/>
        </p:nvSpPr>
        <p:spPr>
          <a:xfrm>
            <a:off x="0" y="1243594"/>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quarter" idx="4294967295"/>
          </p:nvPr>
        </p:nvSpPr>
        <p:spPr>
          <a:xfrm>
            <a:off x="596348" y="2397543"/>
            <a:ext cx="10986052" cy="3400425"/>
          </a:xfrm>
          <a:prstGeom prst="rect">
            <a:avLst/>
          </a:prstGeom>
        </p:spPr>
        <p:txBody>
          <a:bodyPr>
            <a:noAutofit/>
          </a:bodyPr>
          <a:lstStyle/>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Enrollment through the continuity of care period</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Service coordinator training including </a:t>
            </a:r>
            <a:r>
              <a:rPr lang="en-US" sz="2000" dirty="0">
                <a:latin typeface="+mj-lt"/>
              </a:rPr>
              <a:t>training on systems and the person-centered planning process</a:t>
            </a:r>
            <a:endParaRPr lang="en-US" sz="2000" dirty="0">
              <a:solidFill>
                <a:srgbClr val="000000"/>
              </a:solidFill>
              <a:highlight>
                <a:srgbClr val="FFFF00"/>
              </a:highlight>
              <a:latin typeface="+mj-lt"/>
              <a:ea typeface="ＭＳ Ｐゴシック" pitchFamily="-106" charset="-128"/>
            </a:endParaRP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Systems access</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Approaches to comprehensive needs assessment, person-centered service planning, and NHT</a:t>
            </a:r>
          </a:p>
          <a:p>
            <a:pPr>
              <a:lnSpc>
                <a:spcPct val="100000"/>
              </a:lnSpc>
              <a:spcAft>
                <a:spcPts val="600"/>
              </a:spcAft>
              <a:buClr>
                <a:srgbClr val="2D2D8A">
                  <a:lumMod val="75000"/>
                </a:srgbClr>
              </a:buClr>
              <a:defRPr/>
            </a:pPr>
            <a:r>
              <a:rPr lang="en-US" sz="2000" dirty="0">
                <a:solidFill>
                  <a:srgbClr val="000000"/>
                </a:solidFill>
                <a:latin typeface="+mj-lt"/>
                <a:ea typeface="ＭＳ Ｐゴシック" pitchFamily="-106" charset="-128"/>
              </a:rPr>
              <a:t>Approaches to care management and LTSS management</a:t>
            </a: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41</a:t>
            </a:fld>
            <a:endParaRPr lang="en-US" dirty="0"/>
          </a:p>
        </p:txBody>
      </p:sp>
    </p:spTree>
    <p:extLst>
      <p:ext uri="{BB962C8B-B14F-4D97-AF65-F5344CB8AC3E}">
        <p14:creationId xmlns:p14="http://schemas.microsoft.com/office/powerpoint/2010/main" val="1797812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Content Placeholder 5"/>
          <p:cNvSpPr>
            <a:spLocks noGrp="1"/>
          </p:cNvSpPr>
          <p:nvPr>
            <p:ph sz="quarter" idx="4294967295"/>
          </p:nvPr>
        </p:nvSpPr>
        <p:spPr>
          <a:xfrm>
            <a:off x="2795415" y="4747127"/>
            <a:ext cx="5913814" cy="1217388"/>
          </a:xfrm>
          <a:prstGeom prst="rect">
            <a:avLst/>
          </a:prstGeom>
        </p:spPr>
        <p:txBody>
          <a:bodyPr>
            <a:noAutofit/>
          </a:bodyPr>
          <a:lstStyle/>
          <a:p>
            <a:pPr marL="0" indent="0" algn="ctr">
              <a:lnSpc>
                <a:spcPct val="100000"/>
              </a:lnSpc>
              <a:buNone/>
            </a:pPr>
            <a:r>
              <a:rPr lang="en-US" sz="7200" spc="-300" dirty="0">
                <a:solidFill>
                  <a:schemeClr val="accent5">
                    <a:lumMod val="75000"/>
                  </a:schemeClr>
                </a:solidFill>
                <a:latin typeface="Arial Black" panose="020B0A04020102020204" pitchFamily="34" charset="0"/>
              </a:rPr>
              <a:t>QUESTIONS</a:t>
            </a:r>
          </a:p>
        </p:txBody>
      </p:sp>
      <p:pic>
        <p:nvPicPr>
          <p:cNvPr id="8" name="Content Placeholder 4" descr="Life of an Educator: Top 10 &lt;strong&gt;questions&lt;/strong&gt; to ask yourself in 2012"/>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3750906" y="744294"/>
            <a:ext cx="4002833" cy="4002833"/>
          </a:xfrm>
          <a:prstGeom prst="rect">
            <a:avLst/>
          </a:prstGeom>
        </p:spPr>
      </p:pic>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42</a:t>
            </a:fld>
            <a:endParaRPr lang="en-US" dirty="0"/>
          </a:p>
        </p:txBody>
      </p:sp>
    </p:spTree>
    <p:extLst>
      <p:ext uri="{BB962C8B-B14F-4D97-AF65-F5344CB8AC3E}">
        <p14:creationId xmlns:p14="http://schemas.microsoft.com/office/powerpoint/2010/main" val="3305500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479126"/>
            <a:ext cx="10099616" cy="947565"/>
          </a:xfrm>
          <a:prstGeom prst="rect">
            <a:avLst/>
          </a:prstGeom>
        </p:spPr>
        <p:txBody>
          <a:bodyPr>
            <a:noAutofit/>
          </a:bodyPr>
          <a:lstStyle/>
          <a:p>
            <a:pPr marL="0" indent="0">
              <a:lnSpc>
                <a:spcPts val="2800"/>
              </a:lnSpc>
              <a:buNone/>
            </a:pPr>
            <a:r>
              <a:rPr lang="en-US" sz="3200" b="1" dirty="0">
                <a:solidFill>
                  <a:srgbClr val="002060"/>
                </a:solidFill>
                <a:latin typeface="Arial Black" panose="020B0A04020102020204" pitchFamily="34" charset="0"/>
              </a:rPr>
              <a:t>HOW WILL SERVICE COORDINATION</a:t>
            </a:r>
          </a:p>
          <a:p>
            <a:pPr marL="0" indent="0">
              <a:lnSpc>
                <a:spcPts val="2800"/>
              </a:lnSpc>
              <a:buNone/>
            </a:pPr>
            <a:r>
              <a:rPr lang="en-US" sz="3200" b="1" dirty="0">
                <a:solidFill>
                  <a:srgbClr val="002060"/>
                </a:solidFill>
                <a:latin typeface="Arial Black" panose="020B0A04020102020204" pitchFamily="34" charset="0"/>
              </a:rPr>
              <a:t>BE DIFFERENT IN CHC?</a:t>
            </a:r>
          </a:p>
        </p:txBody>
      </p:sp>
      <p:sp>
        <p:nvSpPr>
          <p:cNvPr id="12" name="Rectangle 11"/>
          <p:cNvSpPr/>
          <p:nvPr/>
        </p:nvSpPr>
        <p:spPr>
          <a:xfrm>
            <a:off x="0" y="479126"/>
            <a:ext cx="276225" cy="780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ontent Placeholder 7"/>
          <p:cNvGraphicFramePr>
            <a:graphicFrameLocks/>
          </p:cNvGraphicFramePr>
          <p:nvPr>
            <p:extLst>
              <p:ext uri="{D42A27DB-BD31-4B8C-83A1-F6EECF244321}">
                <p14:modId xmlns:p14="http://schemas.microsoft.com/office/powerpoint/2010/main" val="3653023192"/>
              </p:ext>
            </p:extLst>
          </p:nvPr>
        </p:nvGraphicFramePr>
        <p:xfrm>
          <a:off x="805463" y="2122987"/>
          <a:ext cx="10192455" cy="4151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Right Arrow 2"/>
          <p:cNvSpPr/>
          <p:nvPr/>
        </p:nvSpPr>
        <p:spPr>
          <a:xfrm>
            <a:off x="5293614" y="5494564"/>
            <a:ext cx="1216152" cy="611228"/>
          </a:xfrm>
          <a:prstGeom prst="leftRightArrow">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50800" dist="38100" algn="l" rotWithShape="0">
                  <a:prstClr val="black">
                    <a:alpha val="40000"/>
                  </a:prstClr>
                </a:outerShdw>
              </a:effectLst>
            </a:endParaRPr>
          </a:p>
        </p:txBody>
      </p:sp>
      <p:sp>
        <p:nvSpPr>
          <p:cNvPr id="2" name="Slide Number Placeholder 1"/>
          <p:cNvSpPr>
            <a:spLocks noGrp="1"/>
          </p:cNvSpPr>
          <p:nvPr>
            <p:ph type="sldNum" sz="quarter" idx="12"/>
          </p:nvPr>
        </p:nvSpPr>
        <p:spPr>
          <a:xfrm>
            <a:off x="9042538" y="6241038"/>
            <a:ext cx="2743200" cy="365125"/>
          </a:xfrm>
        </p:spPr>
        <p:txBody>
          <a:bodyPr/>
          <a:lstStyle/>
          <a:p>
            <a:fld id="{C85EB908-D14B-4B79-9273-27B0AA618532}" type="slidenum">
              <a:rPr lang="en-US" smtClean="0"/>
              <a:t>5</a:t>
            </a:fld>
            <a:endParaRPr lang="en-US" dirty="0"/>
          </a:p>
        </p:txBody>
      </p:sp>
      <p:sp>
        <p:nvSpPr>
          <p:cNvPr id="4" name="Rectangle 3"/>
          <p:cNvSpPr/>
          <p:nvPr/>
        </p:nvSpPr>
        <p:spPr>
          <a:xfrm>
            <a:off x="1" y="1454616"/>
            <a:ext cx="12192000" cy="830997"/>
          </a:xfrm>
          <a:prstGeom prst="rect">
            <a:avLst/>
          </a:prstGeom>
          <a:solidFill>
            <a:schemeClr val="accent6">
              <a:lumMod val="40000"/>
              <a:lumOff val="60000"/>
            </a:schemeClr>
          </a:solidFill>
        </p:spPr>
        <p:txBody>
          <a:bodyPr wrap="square">
            <a:spAutoFit/>
          </a:bodyPr>
          <a:lstStyle/>
          <a:p>
            <a:pPr algn="ctr">
              <a:lnSpc>
                <a:spcPct val="100000"/>
              </a:lnSpc>
              <a:spcAft>
                <a:spcPts val="600"/>
              </a:spcAft>
              <a:buClr>
                <a:srgbClr val="2D2D8A">
                  <a:lumMod val="75000"/>
                </a:srgbClr>
              </a:buClr>
              <a:defRPr/>
            </a:pPr>
            <a:r>
              <a:rPr lang="en-US" sz="2400" b="1" dirty="0">
                <a:solidFill>
                  <a:schemeClr val="accent1">
                    <a:lumMod val="75000"/>
                  </a:schemeClr>
                </a:solidFill>
              </a:rPr>
              <a:t>While the service coordination role is expanded in CHC, the fundamental requirements are the same as they were in the fee-for-service waivers.</a:t>
            </a:r>
          </a:p>
        </p:txBody>
      </p:sp>
    </p:spTree>
    <p:extLst>
      <p:ext uri="{BB962C8B-B14F-4D97-AF65-F5344CB8AC3E}">
        <p14:creationId xmlns:p14="http://schemas.microsoft.com/office/powerpoint/2010/main" val="153542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669676"/>
            <a:ext cx="10099616" cy="947565"/>
          </a:xfrm>
          <a:prstGeom prst="rect">
            <a:avLst/>
          </a:prstGeom>
        </p:spPr>
        <p:txBody>
          <a:bodyPr>
            <a:noAutofit/>
          </a:bodyPr>
          <a:lstStyle/>
          <a:p>
            <a:pPr marL="0" indent="0">
              <a:lnSpc>
                <a:spcPts val="2800"/>
              </a:lnSpc>
              <a:buNone/>
            </a:pPr>
            <a:r>
              <a:rPr lang="en-US" sz="3200" b="1" dirty="0">
                <a:solidFill>
                  <a:srgbClr val="002060"/>
                </a:solidFill>
                <a:latin typeface="Arial Black" panose="020B0A04020102020204" pitchFamily="34" charset="0"/>
              </a:rPr>
              <a:t>HOW WILL SERVICE COORDINATION</a:t>
            </a:r>
          </a:p>
          <a:p>
            <a:pPr marL="0" indent="0">
              <a:lnSpc>
                <a:spcPts val="2800"/>
              </a:lnSpc>
              <a:buNone/>
            </a:pPr>
            <a:r>
              <a:rPr lang="en-US" sz="3200" b="1" dirty="0">
                <a:solidFill>
                  <a:srgbClr val="002060"/>
                </a:solidFill>
                <a:latin typeface="Arial Black" panose="020B0A04020102020204" pitchFamily="34" charset="0"/>
              </a:rPr>
              <a:t>BE DIFFERENT IN CHC?</a:t>
            </a:r>
          </a:p>
        </p:txBody>
      </p:sp>
      <p:sp>
        <p:nvSpPr>
          <p:cNvPr id="12" name="Rectangle 11"/>
          <p:cNvSpPr/>
          <p:nvPr/>
        </p:nvSpPr>
        <p:spPr>
          <a:xfrm>
            <a:off x="0" y="666671"/>
            <a:ext cx="276225" cy="780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ontent Placeholder 7"/>
          <p:cNvGraphicFramePr>
            <a:graphicFrameLocks/>
          </p:cNvGraphicFramePr>
          <p:nvPr>
            <p:extLst>
              <p:ext uri="{D42A27DB-BD31-4B8C-83A1-F6EECF244321}">
                <p14:modId xmlns:p14="http://schemas.microsoft.com/office/powerpoint/2010/main" val="469767033"/>
              </p:ext>
            </p:extLst>
          </p:nvPr>
        </p:nvGraphicFramePr>
        <p:xfrm>
          <a:off x="692202" y="2048979"/>
          <a:ext cx="11083514" cy="3973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Right Arrow 2"/>
          <p:cNvSpPr/>
          <p:nvPr/>
        </p:nvSpPr>
        <p:spPr>
          <a:xfrm>
            <a:off x="3370720" y="5214871"/>
            <a:ext cx="1216152" cy="611228"/>
          </a:xfrm>
          <a:prstGeom prst="leftRightArrow">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50800" dist="38100" algn="l" rotWithShape="0">
                  <a:prstClr val="black">
                    <a:alpha val="40000"/>
                  </a:prstClr>
                </a:outerShdw>
              </a:effectLst>
            </a:endParaRPr>
          </a:p>
        </p:txBody>
      </p:sp>
      <p:sp>
        <p:nvSpPr>
          <p:cNvPr id="8" name="Content Placeholder 5"/>
          <p:cNvSpPr>
            <a:spLocks noGrp="1"/>
          </p:cNvSpPr>
          <p:nvPr>
            <p:ph sz="quarter" idx="4294967295"/>
          </p:nvPr>
        </p:nvSpPr>
        <p:spPr>
          <a:xfrm>
            <a:off x="595666" y="1614487"/>
            <a:ext cx="10877006" cy="305753"/>
          </a:xfrm>
          <a:prstGeom prst="rect">
            <a:avLst/>
          </a:prstGeom>
        </p:spPr>
        <p:txBody>
          <a:bodyPr>
            <a:noAutofit/>
          </a:bodyPr>
          <a:lstStyle/>
          <a:p>
            <a:pPr marL="0" indent="0">
              <a:buNone/>
            </a:pPr>
            <a:r>
              <a:rPr lang="en-US" sz="2000" b="1" dirty="0">
                <a:solidFill>
                  <a:srgbClr val="569FD3"/>
                </a:solidFill>
                <a:latin typeface="Arial Black" panose="020B0A04020102020204" pitchFamily="34" charset="0"/>
              </a:rPr>
              <a:t>FACILITATING ACCESS TO NEEDED SERVICES AND SUPPORTS</a:t>
            </a:r>
          </a:p>
        </p:txBody>
      </p:sp>
      <p:sp>
        <p:nvSpPr>
          <p:cNvPr id="2" name="Slide Number Placeholder 1"/>
          <p:cNvSpPr>
            <a:spLocks noGrp="1"/>
          </p:cNvSpPr>
          <p:nvPr>
            <p:ph type="sldNum" sz="quarter" idx="12"/>
          </p:nvPr>
        </p:nvSpPr>
        <p:spPr>
          <a:xfrm>
            <a:off x="9032516" y="6241038"/>
            <a:ext cx="2743200" cy="365125"/>
          </a:xfrm>
        </p:spPr>
        <p:txBody>
          <a:bodyPr/>
          <a:lstStyle/>
          <a:p>
            <a:fld id="{C85EB908-D14B-4B79-9273-27B0AA618532}" type="slidenum">
              <a:rPr lang="en-US" smtClean="0"/>
              <a:t>6</a:t>
            </a:fld>
            <a:endParaRPr lang="en-US" dirty="0"/>
          </a:p>
        </p:txBody>
      </p:sp>
    </p:spTree>
    <p:extLst>
      <p:ext uri="{BB962C8B-B14F-4D97-AF65-F5344CB8AC3E}">
        <p14:creationId xmlns:p14="http://schemas.microsoft.com/office/powerpoint/2010/main" val="302587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669676"/>
            <a:ext cx="10099616" cy="947565"/>
          </a:xfrm>
          <a:prstGeom prst="rect">
            <a:avLst/>
          </a:prstGeom>
        </p:spPr>
        <p:txBody>
          <a:bodyPr>
            <a:noAutofit/>
          </a:bodyPr>
          <a:lstStyle/>
          <a:p>
            <a:pPr marL="0" indent="0">
              <a:lnSpc>
                <a:spcPts val="2800"/>
              </a:lnSpc>
              <a:buNone/>
            </a:pPr>
            <a:r>
              <a:rPr lang="en-US" sz="3200" b="1" dirty="0">
                <a:solidFill>
                  <a:srgbClr val="002060"/>
                </a:solidFill>
                <a:latin typeface="Arial Black" panose="020B0A04020102020204" pitchFamily="34" charset="0"/>
              </a:rPr>
              <a:t>HOW WILL SERVICE COORDINATION</a:t>
            </a:r>
          </a:p>
          <a:p>
            <a:pPr marL="0" indent="0">
              <a:lnSpc>
                <a:spcPts val="2800"/>
              </a:lnSpc>
              <a:buNone/>
            </a:pPr>
            <a:r>
              <a:rPr lang="en-US" sz="3200" b="1" dirty="0">
                <a:solidFill>
                  <a:srgbClr val="002060"/>
                </a:solidFill>
                <a:latin typeface="Arial Black" panose="020B0A04020102020204" pitchFamily="34" charset="0"/>
              </a:rPr>
              <a:t>BE DIFFERENT IN CHC?</a:t>
            </a:r>
          </a:p>
        </p:txBody>
      </p:sp>
      <p:sp>
        <p:nvSpPr>
          <p:cNvPr id="12" name="Rectangle 11"/>
          <p:cNvSpPr/>
          <p:nvPr/>
        </p:nvSpPr>
        <p:spPr>
          <a:xfrm>
            <a:off x="0" y="666671"/>
            <a:ext cx="276225" cy="780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ontent Placeholder 7"/>
          <p:cNvGraphicFramePr>
            <a:graphicFrameLocks/>
          </p:cNvGraphicFramePr>
          <p:nvPr>
            <p:extLst>
              <p:ext uri="{D42A27DB-BD31-4B8C-83A1-F6EECF244321}">
                <p14:modId xmlns:p14="http://schemas.microsoft.com/office/powerpoint/2010/main" val="478210478"/>
              </p:ext>
            </p:extLst>
          </p:nvPr>
        </p:nvGraphicFramePr>
        <p:xfrm>
          <a:off x="692202" y="1820379"/>
          <a:ext cx="11083514" cy="3973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9032516" y="6241038"/>
            <a:ext cx="2743200" cy="365125"/>
          </a:xfrm>
        </p:spPr>
        <p:txBody>
          <a:bodyPr/>
          <a:lstStyle/>
          <a:p>
            <a:fld id="{C85EB908-D14B-4B79-9273-27B0AA618532}" type="slidenum">
              <a:rPr lang="en-US" smtClean="0"/>
              <a:t>7</a:t>
            </a:fld>
            <a:endParaRPr lang="en-US" dirty="0"/>
          </a:p>
        </p:txBody>
      </p:sp>
    </p:spTree>
    <p:extLst>
      <p:ext uri="{BB962C8B-B14F-4D97-AF65-F5344CB8AC3E}">
        <p14:creationId xmlns:p14="http://schemas.microsoft.com/office/powerpoint/2010/main" val="3475321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751505"/>
            <a:ext cx="8143874" cy="561976"/>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CONTINUITY OF CARE</a:t>
            </a:r>
          </a:p>
        </p:txBody>
      </p:sp>
      <p:sp>
        <p:nvSpPr>
          <p:cNvPr id="12" name="Rectangle 11"/>
          <p:cNvSpPr/>
          <p:nvPr/>
        </p:nvSpPr>
        <p:spPr>
          <a:xfrm>
            <a:off x="0" y="837231"/>
            <a:ext cx="276225" cy="361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5"/>
          <p:cNvSpPr>
            <a:spLocks noGrp="1"/>
          </p:cNvSpPr>
          <p:nvPr>
            <p:ph sz="quarter" idx="4294967295"/>
          </p:nvPr>
        </p:nvSpPr>
        <p:spPr>
          <a:xfrm>
            <a:off x="705394" y="1448535"/>
            <a:ext cx="10300657" cy="2820990"/>
          </a:xfrm>
          <a:prstGeom prst="rect">
            <a:avLst/>
          </a:prstGeom>
        </p:spPr>
        <p:txBody>
          <a:bodyPr>
            <a:noAutofit/>
          </a:bodyPr>
          <a:lstStyle/>
          <a:p>
            <a:pPr>
              <a:lnSpc>
                <a:spcPct val="100000"/>
              </a:lnSpc>
            </a:pPr>
            <a:r>
              <a:rPr lang="en-US" sz="1800" dirty="0">
                <a:latin typeface="+mj-lt"/>
              </a:rPr>
              <a:t>MCOs are required to contract with all willing and qualified existing LTSS Medicaid providers for 180 days after CHC implementation. The 180 day continuity of care requirement includes service coordination entities.</a:t>
            </a:r>
          </a:p>
          <a:p>
            <a:pPr>
              <a:lnSpc>
                <a:spcPct val="100000"/>
              </a:lnSpc>
            </a:pPr>
            <a:r>
              <a:rPr lang="en-US" sz="1800" dirty="0">
                <a:latin typeface="+mj-lt"/>
              </a:rPr>
              <a:t>Participants may keep their existing LTSS providers for the 180-day continuity of care period after CHC implementation. </a:t>
            </a:r>
          </a:p>
          <a:p>
            <a:pPr>
              <a:lnSpc>
                <a:spcPct val="100000"/>
              </a:lnSpc>
            </a:pPr>
            <a:r>
              <a:rPr lang="en-US" sz="1800" dirty="0">
                <a:latin typeface="+mj-lt"/>
              </a:rPr>
              <a:t>Participants may keep their existing physical health providers for the 60-day continuity of care period after CHC implementation.</a:t>
            </a:r>
          </a:p>
          <a:p>
            <a:pPr>
              <a:lnSpc>
                <a:spcPct val="100000"/>
              </a:lnSpc>
            </a:pPr>
            <a:r>
              <a:rPr lang="en-US" sz="1800" dirty="0">
                <a:latin typeface="+mj-lt"/>
              </a:rPr>
              <a:t>For nursing facility residents, participants will be able to stay in their nursing facility as </a:t>
            </a:r>
            <a:br>
              <a:rPr lang="en-US" sz="1800" dirty="0">
                <a:latin typeface="+mj-lt"/>
              </a:rPr>
            </a:br>
            <a:r>
              <a:rPr lang="en-US" sz="1800" dirty="0">
                <a:latin typeface="+mj-lt"/>
              </a:rPr>
              <a:t>long as they need this level of care, unless they choose to move.</a:t>
            </a:r>
          </a:p>
          <a:p>
            <a:pPr>
              <a:lnSpc>
                <a:spcPct val="100000"/>
              </a:lnSpc>
            </a:pPr>
            <a:r>
              <a:rPr lang="en-US" sz="1800" dirty="0">
                <a:latin typeface="+mj-lt"/>
              </a:rPr>
              <a:t>The commonwealth will conduct ongoing monitoring to ensure the MCOs maintain provider networks that enable participants choice of provider for needed services. </a:t>
            </a:r>
          </a:p>
          <a:p>
            <a:pPr>
              <a:lnSpc>
                <a:spcPct val="100000"/>
              </a:lnSpc>
            </a:pPr>
            <a:r>
              <a:rPr lang="en-US" sz="1800" dirty="0">
                <a:latin typeface="+mj-lt"/>
              </a:rPr>
              <a:t>For all participants, the CHC-MCO must comply with continuity of care requirements for continuation of providers, services, and any ongoing course of treatment outlined in MA Bulletin 99-03-13, Continuity of Care for Recipients Transferring Between and Among Fee-for-Service and Managed Care Organizations.</a:t>
            </a:r>
          </a:p>
        </p:txBody>
      </p:sp>
      <p:sp>
        <p:nvSpPr>
          <p:cNvPr id="2" name="Slide Number Placeholder 1"/>
          <p:cNvSpPr>
            <a:spLocks noGrp="1"/>
          </p:cNvSpPr>
          <p:nvPr>
            <p:ph type="sldNum" sz="quarter" idx="12"/>
          </p:nvPr>
        </p:nvSpPr>
        <p:spPr/>
        <p:txBody>
          <a:bodyPr/>
          <a:lstStyle/>
          <a:p>
            <a:fld id="{C85EB908-D14B-4B79-9273-27B0AA618532}" type="slidenum">
              <a:rPr lang="en-US" smtClean="0"/>
              <a:t>8</a:t>
            </a:fld>
            <a:endParaRPr lang="en-US" dirty="0"/>
          </a:p>
        </p:txBody>
      </p:sp>
    </p:spTree>
    <p:extLst>
      <p:ext uri="{BB962C8B-B14F-4D97-AF65-F5344CB8AC3E}">
        <p14:creationId xmlns:p14="http://schemas.microsoft.com/office/powerpoint/2010/main" val="1926005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770515"/>
            <a:ext cx="8791193" cy="665543"/>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SERVICE COORDINATION</a:t>
            </a:r>
            <a:br>
              <a:rPr lang="en-US" sz="3200" b="1" dirty="0">
                <a:solidFill>
                  <a:srgbClr val="002060"/>
                </a:solidFill>
                <a:latin typeface="Arial Black" panose="020B0A04020102020204" pitchFamily="34" charset="0"/>
              </a:rPr>
            </a:br>
            <a:r>
              <a:rPr lang="en-US" sz="3200" b="1" dirty="0">
                <a:solidFill>
                  <a:srgbClr val="002060"/>
                </a:solidFill>
                <a:latin typeface="Arial Black" panose="020B0A04020102020204" pitchFamily="34" charset="0"/>
              </a:rPr>
              <a:t>AS AN ADMINISTRATIVE FUNCTION</a:t>
            </a:r>
          </a:p>
        </p:txBody>
      </p:sp>
      <p:sp>
        <p:nvSpPr>
          <p:cNvPr id="12" name="Rectangle 11"/>
          <p:cNvSpPr/>
          <p:nvPr/>
        </p:nvSpPr>
        <p:spPr>
          <a:xfrm>
            <a:off x="0" y="1856242"/>
            <a:ext cx="276225" cy="757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705394" y="3039392"/>
            <a:ext cx="10877006" cy="2200120"/>
          </a:xfrm>
          <a:prstGeom prst="rect">
            <a:avLst/>
          </a:prstGeom>
        </p:spPr>
        <p:txBody>
          <a:bodyPr/>
          <a:lstStyle/>
          <a:p>
            <a:pPr>
              <a:lnSpc>
                <a:spcPct val="100000"/>
              </a:lnSpc>
            </a:pPr>
            <a:r>
              <a:rPr lang="en-US" sz="2000" dirty="0">
                <a:latin typeface="+mj-lt"/>
              </a:rPr>
              <a:t>The CHC-MCO must provide service coordination as an administrative function through appropriately qualified staff or contracts with service coordination entities. </a:t>
            </a:r>
          </a:p>
          <a:p>
            <a:pPr>
              <a:lnSpc>
                <a:spcPct val="100000"/>
              </a:lnSpc>
            </a:pPr>
            <a:r>
              <a:rPr lang="en-US" sz="2000" dirty="0">
                <a:latin typeface="+mj-lt"/>
              </a:rPr>
              <a:t>Service coordinators will either be directly employed by the CHC-MCOs or will support this service through a subcontractor relationship after the continuity-of-care period expires. </a:t>
            </a:r>
          </a:p>
          <a:p>
            <a:pPr>
              <a:lnSpc>
                <a:spcPct val="100000"/>
              </a:lnSpc>
            </a:pPr>
            <a:r>
              <a:rPr lang="en-US" sz="2000" dirty="0">
                <a:latin typeface="+mj-lt"/>
              </a:rPr>
              <a:t>Currently, service coordinators serve as fee-for-service providers in the HCBS waivers.</a:t>
            </a:r>
            <a:endParaRPr lang="en-US" dirty="0"/>
          </a:p>
        </p:txBody>
      </p:sp>
      <p:sp>
        <p:nvSpPr>
          <p:cNvPr id="3" name="Slide Number Placeholder 2"/>
          <p:cNvSpPr>
            <a:spLocks noGrp="1"/>
          </p:cNvSpPr>
          <p:nvPr>
            <p:ph type="sldNum" sz="quarter" idx="12"/>
          </p:nvPr>
        </p:nvSpPr>
        <p:spPr>
          <a:xfrm>
            <a:off x="9042538" y="6241038"/>
            <a:ext cx="2743200" cy="365125"/>
          </a:xfrm>
        </p:spPr>
        <p:txBody>
          <a:bodyPr/>
          <a:lstStyle/>
          <a:p>
            <a:fld id="{C85EB908-D14B-4B79-9273-27B0AA618532}" type="slidenum">
              <a:rPr lang="en-US" smtClean="0"/>
              <a:t>9</a:t>
            </a:fld>
            <a:endParaRPr lang="en-US" dirty="0"/>
          </a:p>
        </p:txBody>
      </p:sp>
    </p:spTree>
    <p:extLst>
      <p:ext uri="{BB962C8B-B14F-4D97-AF65-F5344CB8AC3E}">
        <p14:creationId xmlns:p14="http://schemas.microsoft.com/office/powerpoint/2010/main" val="2751826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43D33A6DD9E4FA5DA4620AAA2369D" ma:contentTypeVersion="1" ma:contentTypeDescription="Create a new document." ma:contentTypeScope="" ma:versionID="5cf89c8089c5451a9347aaa74db5acca">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82B26C4-6013-468D-AF10-6B7ED91E2115}"/>
</file>

<file path=customXml/itemProps2.xml><?xml version="1.0" encoding="utf-8"?>
<ds:datastoreItem xmlns:ds="http://schemas.openxmlformats.org/officeDocument/2006/customXml" ds:itemID="{245D5DA8-7C22-412C-B453-F594EA07B80B}"/>
</file>

<file path=customXml/itemProps3.xml><?xml version="1.0" encoding="utf-8"?>
<ds:datastoreItem xmlns:ds="http://schemas.openxmlformats.org/officeDocument/2006/customXml" ds:itemID="{7E90FB67-21BE-446A-8813-7ABA15189206}"/>
</file>

<file path=docProps/app.xml><?xml version="1.0" encoding="utf-8"?>
<Properties xmlns="http://schemas.openxmlformats.org/officeDocument/2006/extended-properties" xmlns:vt="http://schemas.openxmlformats.org/officeDocument/2006/docPropsVTypes">
  <TotalTime>1317</TotalTime>
  <Words>3876</Words>
  <Application>Microsoft Office PowerPoint</Application>
  <PresentationFormat>Widescreen</PresentationFormat>
  <Paragraphs>374</Paragraphs>
  <Slides>42</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42</vt:i4>
      </vt:variant>
    </vt:vector>
  </HeadingPairs>
  <TitlesOfParts>
    <vt:vector size="49" baseType="lpstr">
      <vt:lpstr>Arial</vt:lpstr>
      <vt:lpstr>Arial Black</vt:lpstr>
      <vt:lpstr>Calibri</vt:lpstr>
      <vt:lpstr>Calibri Light</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MONITORING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Pennsylvania 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Wachter, Derek</dc:creator>
  <cp:lastModifiedBy>Kristen Wierman</cp:lastModifiedBy>
  <cp:revision>177</cp:revision>
  <dcterms:created xsi:type="dcterms:W3CDTF">2017-06-13T15:06:07Z</dcterms:created>
  <dcterms:modified xsi:type="dcterms:W3CDTF">2019-05-09T14:00:23Z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0x010100BF343D33A6DD9E4FA5DA4620AAA2369D</vt:lpwstr>
  </property>
  <property fmtid="{D5CDD505-2E9C-101B-9397-08002B2CF9AE}" pid="3" name="Order">
    <vt:r8>25900</vt:r8>
  </property>
  <property fmtid="{D5CDD505-2E9C-101B-9397-08002B2CF9AE}" pid="4" name="xd_Signature">
    <vt:bool>false</vt:bool>
  </property>
  <property fmtid="{D5CDD505-2E9C-101B-9397-08002B2CF9AE}" pid="5" name="xd_ProgID">
    <vt:lpwstr/>
  </property>
  <property fmtid="{D5CDD505-2E9C-101B-9397-08002B2CF9AE}" pid="6" name="SharedWithUsers">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